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9" r:id="rId3"/>
    <p:sldId id="275" r:id="rId4"/>
    <p:sldId id="265" r:id="rId5"/>
    <p:sldId id="286" r:id="rId6"/>
    <p:sldId id="276" r:id="rId7"/>
    <p:sldId id="277" r:id="rId8"/>
    <p:sldId id="280" r:id="rId9"/>
    <p:sldId id="281" r:id="rId10"/>
    <p:sldId id="278" r:id="rId11"/>
    <p:sldId id="282" r:id="rId12"/>
    <p:sldId id="283" r:id="rId13"/>
    <p:sldId id="274" r:id="rId14"/>
    <p:sldId id="284" r:id="rId15"/>
    <p:sldId id="269" r:id="rId16"/>
    <p:sldId id="285" r:id="rId17"/>
    <p:sldId id="287" r:id="rId18"/>
    <p:sldId id="289" r:id="rId19"/>
    <p:sldId id="290" r:id="rId20"/>
    <p:sldId id="291" r:id="rId21"/>
    <p:sldId id="288" r:id="rId22"/>
    <p:sldId id="271" r:id="rId23"/>
  </p:sldIdLst>
  <p:sldSz cx="5765800" cy="3244850"/>
  <p:notesSz cx="9774238" cy="6724650"/>
  <p:defaultTextStyle>
    <a:defPPr>
      <a:defRPr lang="ru-RU"/>
    </a:defPPr>
    <a:lvl1pPr marL="0" algn="l" defTabSz="914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7" algn="l" defTabSz="914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95" algn="l" defTabSz="914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92" algn="l" defTabSz="914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89" algn="l" defTabSz="914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87" algn="l" defTabSz="914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84" algn="l" defTabSz="914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81" algn="l" defTabSz="914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78" algn="l" defTabSz="914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4978B1"/>
    <a:srgbClr val="E6E6E6"/>
    <a:srgbClr val="11437F"/>
    <a:srgbClr val="DDDDDD"/>
    <a:srgbClr val="FCFCFC"/>
    <a:srgbClr val="003B59"/>
    <a:srgbClr val="ECD6A5"/>
    <a:srgbClr val="C19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6395" autoAdjust="0"/>
  </p:normalViewPr>
  <p:slideViewPr>
    <p:cSldViewPr>
      <p:cViewPr varScale="1">
        <p:scale>
          <a:sx n="239" d="100"/>
          <a:sy n="239" d="100"/>
        </p:scale>
        <p:origin x="-822" y="-90"/>
      </p:cViewPr>
      <p:guideLst>
        <p:guide orient="horz" pos="2880"/>
        <p:guide pos="2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5862" cy="335575"/>
          </a:xfrm>
          <a:prstGeom prst="rect">
            <a:avLst/>
          </a:prstGeom>
        </p:spPr>
        <p:txBody>
          <a:bodyPr vert="horz" lIns="167427" tIns="83713" rIns="167427" bIns="83713" rtlCol="0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35687" y="1"/>
            <a:ext cx="4235862" cy="335575"/>
          </a:xfrm>
          <a:prstGeom prst="rect">
            <a:avLst/>
          </a:prstGeom>
        </p:spPr>
        <p:txBody>
          <a:bodyPr vert="horz" lIns="167427" tIns="83713" rIns="167427" bIns="83713" rtlCol="0"/>
          <a:lstStyle>
            <a:lvl1pPr algn="r">
              <a:defRPr sz="2200"/>
            </a:lvl1pPr>
          </a:lstStyle>
          <a:p>
            <a:fld id="{F1CB5EA7-35C7-408A-9F63-B7C68586D8ED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389076"/>
            <a:ext cx="4235862" cy="335575"/>
          </a:xfrm>
          <a:prstGeom prst="rect">
            <a:avLst/>
          </a:prstGeom>
        </p:spPr>
        <p:txBody>
          <a:bodyPr vert="horz" lIns="167427" tIns="83713" rIns="167427" bIns="83713" rtlCol="0" anchor="b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35687" y="6389076"/>
            <a:ext cx="4235862" cy="335575"/>
          </a:xfrm>
          <a:prstGeom prst="rect">
            <a:avLst/>
          </a:prstGeom>
        </p:spPr>
        <p:txBody>
          <a:bodyPr vert="horz" lIns="167427" tIns="83713" rIns="167427" bIns="83713" rtlCol="0" anchor="b"/>
          <a:lstStyle>
            <a:lvl1pPr algn="r">
              <a:defRPr sz="2200"/>
            </a:lvl1pPr>
          </a:lstStyle>
          <a:p>
            <a:fld id="{5F9BD304-31AB-4BCD-B5C5-7CE664D6F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504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5862" cy="335575"/>
          </a:xfrm>
          <a:prstGeom prst="rect">
            <a:avLst/>
          </a:prstGeom>
        </p:spPr>
        <p:txBody>
          <a:bodyPr vert="horz" lIns="167427" tIns="83713" rIns="167427" bIns="83713" rtlCol="0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35687" y="1"/>
            <a:ext cx="4235862" cy="335575"/>
          </a:xfrm>
          <a:prstGeom prst="rect">
            <a:avLst/>
          </a:prstGeom>
        </p:spPr>
        <p:txBody>
          <a:bodyPr vert="horz" lIns="167427" tIns="83713" rIns="167427" bIns="83713" rtlCol="0"/>
          <a:lstStyle>
            <a:lvl1pPr algn="r">
              <a:defRPr sz="2200"/>
            </a:lvl1pPr>
          </a:lstStyle>
          <a:p>
            <a:fld id="{8F7CBA3A-4016-4326-8AC3-4CA1C77DF708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842963"/>
            <a:ext cx="4024312" cy="2265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7427" tIns="83713" rIns="167427" bIns="83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76887" y="3237307"/>
            <a:ext cx="7820467" cy="2648408"/>
          </a:xfrm>
          <a:prstGeom prst="rect">
            <a:avLst/>
          </a:prstGeom>
        </p:spPr>
        <p:txBody>
          <a:bodyPr vert="horz" lIns="167427" tIns="83713" rIns="167427" bIns="837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89076"/>
            <a:ext cx="4235862" cy="335575"/>
          </a:xfrm>
          <a:prstGeom prst="rect">
            <a:avLst/>
          </a:prstGeom>
        </p:spPr>
        <p:txBody>
          <a:bodyPr vert="horz" lIns="167427" tIns="83713" rIns="167427" bIns="83713" rtlCol="0" anchor="b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35687" y="6389076"/>
            <a:ext cx="4235862" cy="335575"/>
          </a:xfrm>
          <a:prstGeom prst="rect">
            <a:avLst/>
          </a:prstGeom>
        </p:spPr>
        <p:txBody>
          <a:bodyPr vert="horz" lIns="167427" tIns="83713" rIns="167427" bIns="83713" rtlCol="0" anchor="b"/>
          <a:lstStyle>
            <a:lvl1pPr algn="r">
              <a:defRPr sz="2200"/>
            </a:lvl1pPr>
          </a:lstStyle>
          <a:p>
            <a:fld id="{1D3B102A-EDC8-431F-B475-B3229B34E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7" algn="l" defTabSz="9141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95" algn="l" defTabSz="9141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92" algn="l" defTabSz="9141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89" algn="l" defTabSz="9141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87" algn="l" defTabSz="9141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84" algn="l" defTabSz="9141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81" algn="l" defTabSz="9141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78" algn="l" defTabSz="9141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279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328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99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35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40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258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5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316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513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436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960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756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705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017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696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022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098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160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951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39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922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75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03785" y="69223"/>
            <a:ext cx="5558231" cy="118545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92725" y="180270"/>
            <a:ext cx="5189220" cy="1045563"/>
          </a:xfrm>
        </p:spPr>
        <p:txBody>
          <a:bodyPr lIns="25740" rIns="128702" anchor="b">
            <a:normAutofit/>
          </a:bodyPr>
          <a:lstStyle>
            <a:lvl1pPr marL="0" algn="r">
              <a:defRPr sz="27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45353" y="1333994"/>
            <a:ext cx="4136592" cy="829239"/>
          </a:xfrm>
        </p:spPr>
        <p:txBody>
          <a:bodyPr lIns="25740" rIns="13899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257404" indent="0" algn="ctr">
              <a:buNone/>
            </a:lvl2pPr>
            <a:lvl3pPr marL="514807" indent="0" algn="ctr">
              <a:buNone/>
            </a:lvl3pPr>
            <a:lvl4pPr marL="772211" indent="0" algn="ctr">
              <a:buNone/>
            </a:lvl4pPr>
            <a:lvl5pPr marL="1029614" indent="0" algn="ctr">
              <a:buNone/>
            </a:lvl5pPr>
            <a:lvl6pPr marL="1287018" indent="0" algn="ctr">
              <a:buNone/>
            </a:lvl6pPr>
            <a:lvl7pPr marL="1544422" indent="0" algn="ctr">
              <a:buNone/>
            </a:lvl7pPr>
            <a:lvl8pPr marL="1801825" indent="0" algn="ctr">
              <a:buNone/>
            </a:lvl8pPr>
            <a:lvl9pPr marL="2059229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3507529" y="3079723"/>
            <a:ext cx="1893104" cy="129794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5447339" y="3079723"/>
            <a:ext cx="292759" cy="129794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009015" y="3079723"/>
            <a:ext cx="2463873" cy="129794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80205" y="129945"/>
            <a:ext cx="1297305" cy="2768638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290" y="129945"/>
            <a:ext cx="3795818" cy="276863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71014" y="674041"/>
            <a:ext cx="5045075" cy="4326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30636" y="1545991"/>
            <a:ext cx="4670298" cy="4326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98" y="235737"/>
            <a:ext cx="4900930" cy="1292171"/>
          </a:xfrm>
        </p:spPr>
        <p:txBody>
          <a:bodyPr rIns="56629"/>
          <a:lstStyle>
            <a:lvl1pPr algn="r">
              <a:buNone/>
              <a:defRPr sz="23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458" y="1555576"/>
            <a:ext cx="4900930" cy="714317"/>
          </a:xfrm>
        </p:spPr>
        <p:txBody>
          <a:bodyPr rIns="72073" anchor="t"/>
          <a:lstStyle>
            <a:lvl1pPr marL="0" indent="0" algn="r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3507529" y="3081931"/>
            <a:ext cx="1893104" cy="129794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5447339" y="3081931"/>
            <a:ext cx="292759" cy="129794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009015" y="3081931"/>
            <a:ext cx="2463873" cy="129794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8290" y="778764"/>
            <a:ext cx="2546562" cy="214160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30948" y="778764"/>
            <a:ext cx="2546562" cy="214160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448681" y="3082356"/>
            <a:ext cx="292759" cy="12979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1014" y="674041"/>
            <a:ext cx="5045075" cy="4326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8891" y="1024468"/>
            <a:ext cx="2363978" cy="4326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027045" y="1024468"/>
            <a:ext cx="2363978" cy="4326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19209"/>
            <a:ext cx="5189220" cy="540808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0" y="726336"/>
            <a:ext cx="2547563" cy="302702"/>
          </a:xfrm>
        </p:spPr>
        <p:txBody>
          <a:bodyPr anchor="b">
            <a:noAutofit/>
          </a:bodyPr>
          <a:lstStyle>
            <a:lvl1pPr marL="51481" indent="0" algn="l">
              <a:spcBef>
                <a:spcPts val="0"/>
              </a:spcBef>
              <a:buNone/>
              <a:defRPr sz="1200" b="0" cap="all" baseline="0"/>
            </a:lvl1pPr>
            <a:lvl2pPr>
              <a:buNone/>
              <a:defRPr sz="1100" b="1"/>
            </a:lvl2pPr>
            <a:lvl3pPr>
              <a:buNone/>
              <a:defRPr sz="1000" b="1"/>
            </a:lvl3pPr>
            <a:lvl4pPr>
              <a:buNone/>
              <a:defRPr sz="900" b="1"/>
            </a:lvl4pPr>
            <a:lvl5pPr>
              <a:buNone/>
              <a:defRPr sz="9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928946" y="726336"/>
            <a:ext cx="2548564" cy="302702"/>
          </a:xfrm>
        </p:spPr>
        <p:txBody>
          <a:bodyPr anchor="b">
            <a:noAutofit/>
          </a:bodyPr>
          <a:lstStyle>
            <a:lvl1pPr marL="51481" indent="0" algn="l">
              <a:spcBef>
                <a:spcPts val="0"/>
              </a:spcBef>
              <a:buNone/>
              <a:defRPr sz="1200" b="0" cap="all" baseline="0"/>
            </a:lvl1pPr>
            <a:lvl2pPr>
              <a:buNone/>
              <a:defRPr sz="1100" b="1"/>
            </a:lvl2pPr>
            <a:lvl3pPr>
              <a:buNone/>
              <a:defRPr sz="1000" b="1"/>
            </a:lvl3pPr>
            <a:lvl4pPr>
              <a:buNone/>
              <a:defRPr sz="900" b="1"/>
            </a:lvl4pPr>
            <a:lvl5pPr>
              <a:buNone/>
              <a:defRPr sz="9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88290" y="1117671"/>
            <a:ext cx="2547563" cy="1865038"/>
          </a:xfrm>
        </p:spPr>
        <p:txBody>
          <a:bodyPr lIns="51481"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928946" y="1117671"/>
            <a:ext cx="2548564" cy="186503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448681" y="3082356"/>
            <a:ext cx="292759" cy="12979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19810"/>
            <a:ext cx="5189220" cy="54080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1014" y="674041"/>
            <a:ext cx="5045075" cy="4326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6734-726E-46B9-B3CD-75FDA00F97BD}" type="datetime1">
              <a:rPr lang="ru-RU" smtClean="0"/>
              <a:pPr/>
              <a:t>02.08.2023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C436-0D4A-4340-A2B7-930FFE7E9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189068" y="500428"/>
            <a:ext cx="2363978" cy="4326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9533" y="144216"/>
            <a:ext cx="2479294" cy="360539"/>
          </a:xfrm>
        </p:spPr>
        <p:txBody>
          <a:bodyPr anchor="b"/>
          <a:lstStyle>
            <a:lvl1pPr marL="0" algn="r">
              <a:buNone/>
              <a:defRPr sz="11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129533" y="524040"/>
            <a:ext cx="2479294" cy="50475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800"/>
            </a:lvl1pPr>
            <a:lvl2pPr>
              <a:buNone/>
              <a:defRPr sz="700"/>
            </a:lvl2pPr>
            <a:lvl3pPr>
              <a:buNone/>
              <a:defRPr sz="600"/>
            </a:lvl3pPr>
            <a:lvl4pPr>
              <a:buNone/>
              <a:defRPr sz="500"/>
            </a:lvl4pPr>
            <a:lvl5pPr>
              <a:buNone/>
              <a:defRPr sz="5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44145" y="1045563"/>
            <a:ext cx="5464682" cy="1882013"/>
          </a:xfrm>
        </p:spPr>
        <p:txBody>
          <a:bodyPr/>
          <a:lstStyle>
            <a:lvl1pPr marL="164738">
              <a:defRPr sz="1800"/>
            </a:lvl1pPr>
            <a:lvl2pPr marL="334625">
              <a:defRPr sz="1600"/>
            </a:lvl2pPr>
            <a:lvl3pPr marL="463326">
              <a:defRPr sz="1400"/>
            </a:lvl3pPr>
            <a:lvl4pPr marL="592028">
              <a:defRPr sz="1100"/>
            </a:lvl4pPr>
            <a:lvl5pPr marL="710434">
              <a:defRPr sz="1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3507529" y="3081931"/>
            <a:ext cx="1893104" cy="129794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5447339" y="3081931"/>
            <a:ext cx="292759" cy="129794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009015" y="3081931"/>
            <a:ext cx="2463873" cy="129794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168" y="2235341"/>
            <a:ext cx="3459480" cy="314424"/>
          </a:xfrm>
        </p:spPr>
        <p:txBody>
          <a:bodyPr anchor="b"/>
          <a:lstStyle>
            <a:lvl1pPr marL="0" algn="r">
              <a:buNone/>
              <a:defRPr sz="11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17168" y="2549765"/>
            <a:ext cx="3459480" cy="431632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192194" y="118223"/>
            <a:ext cx="5381413" cy="2055072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18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3507529" y="3079723"/>
            <a:ext cx="1893104" cy="129794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5447339" y="3079723"/>
            <a:ext cx="292759" cy="129794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009015" y="3079723"/>
            <a:ext cx="2463873" cy="129794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03784" y="69593"/>
            <a:ext cx="5555728" cy="3106403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6822" y="3028527"/>
            <a:ext cx="2656066" cy="129794"/>
          </a:xfrm>
          <a:prstGeom prst="rect">
            <a:avLst/>
          </a:prstGeom>
        </p:spPr>
        <p:txBody>
          <a:bodyPr lIns="51481" tIns="25740" rIns="51481" bIns="25740"/>
          <a:lstStyle>
            <a:lvl1pPr algn="r" eaLnBrk="1" latinLnBrk="0" hangingPunct="1">
              <a:defRPr kumimoji="0" sz="7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3507529" y="3028527"/>
            <a:ext cx="1893104" cy="129794"/>
          </a:xfrm>
          <a:prstGeom prst="rect">
            <a:avLst/>
          </a:prstGeom>
        </p:spPr>
        <p:txBody>
          <a:bodyPr lIns="51481" tIns="25740" rIns="51481" bIns="25740"/>
          <a:lstStyle>
            <a:lvl1pPr algn="l" eaLnBrk="1" latinLnBrk="0" hangingPunct="1">
              <a:defRPr kumimoji="0" sz="7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447339" y="3082356"/>
            <a:ext cx="292759" cy="129794"/>
          </a:xfrm>
          <a:prstGeom prst="rect">
            <a:avLst/>
          </a:prstGeom>
        </p:spPr>
        <p:txBody>
          <a:bodyPr lIns="51481" tIns="25740" rIns="51481" bIns="25740" anchor="ctr"/>
          <a:lstStyle>
            <a:lvl1pPr algn="r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288290" y="119960"/>
            <a:ext cx="5189220" cy="540808"/>
          </a:xfrm>
          <a:prstGeom prst="rect">
            <a:avLst/>
          </a:prstGeom>
        </p:spPr>
        <p:txBody>
          <a:bodyPr lIns="51481" tIns="25740" rIns="51481" bIns="257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8290" y="778914"/>
            <a:ext cx="5189220" cy="2141601"/>
          </a:xfrm>
          <a:prstGeom prst="rect">
            <a:avLst/>
          </a:prstGeom>
        </p:spPr>
        <p:txBody>
          <a:bodyPr lIns="51481" tIns="25740" rIns="51481" bIns="257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marL="30888" algn="r" rtl="0" eaLnBrk="1" latinLnBrk="0" hangingPunct="1">
        <a:spcBef>
          <a:spcPct val="0"/>
        </a:spcBef>
        <a:buNone/>
        <a:defRPr kumimoji="0" sz="2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164452" indent="-164452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5" indent="-128702" algn="l" rtl="0" eaLnBrk="1" latinLnBrk="0" hangingPunct="1">
        <a:spcBef>
          <a:spcPts val="225"/>
        </a:spcBef>
        <a:buClr>
          <a:schemeClr val="accent2"/>
        </a:buClr>
        <a:buSzPct val="90000"/>
        <a:buFontTx/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63326" indent="-108110" algn="l" rtl="0" eaLnBrk="1" latinLnBrk="0" hangingPunct="1">
        <a:spcBef>
          <a:spcPts val="225"/>
        </a:spcBef>
        <a:buClr>
          <a:schemeClr val="accent3"/>
        </a:buClr>
        <a:buSzPct val="100000"/>
        <a:buFont typeface="Wingdings 2"/>
        <a:buChar char="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566288" indent="-102961" algn="l" rtl="0" eaLnBrk="1" latinLnBrk="0" hangingPunct="1">
        <a:spcBef>
          <a:spcPts val="225"/>
        </a:spcBef>
        <a:buClr>
          <a:schemeClr val="accent3"/>
        </a:buClr>
        <a:buSzPct val="100000"/>
        <a:buFont typeface="Wingdings 2"/>
        <a:buChar char="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669249" indent="-102961" algn="l" rtl="0" eaLnBrk="1" latinLnBrk="0" hangingPunct="1">
        <a:spcBef>
          <a:spcPts val="225"/>
        </a:spcBef>
        <a:buClr>
          <a:schemeClr val="accent3"/>
        </a:buClr>
        <a:buSzPct val="100000"/>
        <a:buFont typeface="Wingdings 2"/>
        <a:buChar char="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772211" indent="-97813" algn="l" rtl="0" eaLnBrk="1" latinLnBrk="0" hangingPunct="1">
        <a:spcBef>
          <a:spcPts val="225"/>
        </a:spcBef>
        <a:buClr>
          <a:schemeClr val="accent4"/>
        </a:buClr>
        <a:buFont typeface="Wingdings 2"/>
        <a:buChar char=""/>
        <a:defRPr kumimoji="0" sz="1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875172" indent="-97813" algn="l" rtl="0" eaLnBrk="1" latinLnBrk="0" hangingPunct="1">
        <a:spcBef>
          <a:spcPts val="225"/>
        </a:spcBef>
        <a:buClr>
          <a:schemeClr val="accent4"/>
        </a:buClr>
        <a:buFont typeface="Wingdings 2"/>
        <a:buChar char=""/>
        <a:defRPr kumimoji="0" sz="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78134" indent="-97813" algn="l" rtl="0" eaLnBrk="1" latinLnBrk="0" hangingPunct="1">
        <a:spcBef>
          <a:spcPts val="225"/>
        </a:spcBef>
        <a:buClr>
          <a:schemeClr val="accent4"/>
        </a:buClr>
        <a:buFont typeface="Wingdings 2"/>
        <a:buChar char=""/>
        <a:defRPr kumimoji="0" sz="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081095" indent="-97813" algn="l" rtl="0" eaLnBrk="1" latinLnBrk="0" hangingPunct="1">
        <a:spcBef>
          <a:spcPts val="225"/>
        </a:spcBef>
        <a:buClr>
          <a:schemeClr val="accent4"/>
        </a:buClr>
        <a:buFont typeface="Wingdings 2"/>
        <a:buChar char=""/>
        <a:defRPr kumimoji="0" sz="9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.gov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consultantplus://offline/ref=33C7953D899697CF64C4DE18EEAE0D593892F9135BA38976D7789F3766C01ECB72829B5D9AF37526542AE145F2u2X9L" TargetMode="External"/><Relationship Id="rId5" Type="http://schemas.openxmlformats.org/officeDocument/2006/relationships/hyperlink" Target="consultantplus://offline/ref=33C7953D899697CF64C4DE18EEAE0D593892F9135BA38976D7789F3766C01ECB6082C3519AF06B245A3FB714B47FC01568A8307834A86E04u3XFL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consultantplus://offline/ref=43AB70BDE73C3DBFD5638E645CD74524D4C7D4F137089B6FF944FC055F7302B44774F8F558B3CE3433B8F2F1E7475046D9C740FF57ABAB22CF90C8v8t7R" TargetMode="External"/><Relationship Id="rId5" Type="http://schemas.openxmlformats.org/officeDocument/2006/relationships/hyperlink" Target="consultantplus://offline/ref=D3B36B4808D78A771DD2552CD88EF82F8E436104A4A567F4B41AD533FF1696F408DF90DE1DCCFF94BAB1A65A49EFEADECADB45D99E0ED495D675J6tFR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bus.gov.ru/" TargetMode="Externa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.me/+rWLDjpDBMN840Dgy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consultantplus://offline/ref=33C7953D899697CF64C4DE18EEAE0D593F9BF71C58A68976D7789F3766C01ECB6082C35598F460720370B648F02FD3156BA8327E28uAX9L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5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" y="3029406"/>
            <a:ext cx="2294055" cy="215423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www.roskazna.ru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2500" y="3029406"/>
            <a:ext cx="2286000" cy="215423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r"/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 г. Ульяновск , </a:t>
            </a:r>
            <a:r>
              <a:rPr lang="ru-RU" sz="800" dirty="0" smtClean="0">
                <a:solidFill>
                  <a:schemeClr val="bg1">
                    <a:lumMod val="65000"/>
                  </a:schemeClr>
                </a:solidFill>
              </a:rPr>
              <a:t>август 2023 </a:t>
            </a:r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год</a:t>
            </a:r>
          </a:p>
        </p:txBody>
      </p:sp>
      <p:sp>
        <p:nvSpPr>
          <p:cNvPr id="14" name="object 2"/>
          <p:cNvSpPr/>
          <p:nvPr/>
        </p:nvSpPr>
        <p:spPr>
          <a:xfrm flipV="1">
            <a:off x="1" y="250825"/>
            <a:ext cx="4416425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/>
          <p:nvPr/>
        </p:nvSpPr>
        <p:spPr>
          <a:xfrm>
            <a:off x="215901" y="479424"/>
            <a:ext cx="5477894" cy="1909357"/>
          </a:xfrm>
          <a:custGeom>
            <a:avLst/>
            <a:gdLst/>
            <a:ahLst/>
            <a:cxnLst/>
            <a:rect l="l" t="t" r="r" b="b"/>
            <a:pathLst>
              <a:path w="4416425" h="944880">
                <a:moveTo>
                  <a:pt x="4247391" y="0"/>
                </a:moveTo>
                <a:lnTo>
                  <a:pt x="66475" y="0"/>
                </a:lnTo>
                <a:lnTo>
                  <a:pt x="33856" y="128"/>
                </a:lnTo>
                <a:lnTo>
                  <a:pt x="7998" y="1031"/>
                </a:lnTo>
                <a:lnTo>
                  <a:pt x="0" y="1941"/>
                </a:lnTo>
                <a:lnTo>
                  <a:pt x="0" y="942688"/>
                </a:lnTo>
                <a:lnTo>
                  <a:pt x="7904" y="943592"/>
                </a:lnTo>
                <a:lnTo>
                  <a:pt x="33540" y="944496"/>
                </a:lnTo>
                <a:lnTo>
                  <a:pt x="65726" y="944626"/>
                </a:lnTo>
                <a:lnTo>
                  <a:pt x="4246642" y="944626"/>
                </a:lnTo>
                <a:lnTo>
                  <a:pt x="4305126" y="943592"/>
                </a:lnTo>
                <a:lnTo>
                  <a:pt x="4346350" y="936358"/>
                </a:lnTo>
                <a:lnTo>
                  <a:pt x="4383840" y="912479"/>
                </a:lnTo>
                <a:lnTo>
                  <a:pt x="4407729" y="874979"/>
                </a:lnTo>
                <a:lnTo>
                  <a:pt x="4414963" y="833855"/>
                </a:lnTo>
                <a:lnTo>
                  <a:pt x="4415997" y="776033"/>
                </a:lnTo>
                <a:lnTo>
                  <a:pt x="4415997" y="169341"/>
                </a:lnTo>
                <a:lnTo>
                  <a:pt x="4414963" y="110864"/>
                </a:lnTo>
                <a:lnTo>
                  <a:pt x="4407729" y="69646"/>
                </a:lnTo>
                <a:lnTo>
                  <a:pt x="4383840" y="32150"/>
                </a:lnTo>
                <a:lnTo>
                  <a:pt x="4346350" y="8255"/>
                </a:lnTo>
                <a:lnTo>
                  <a:pt x="4305219" y="1031"/>
                </a:lnTo>
                <a:lnTo>
                  <a:pt x="4247391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400" b="1" dirty="0" smtClean="0">
                <a:solidFill>
                  <a:schemeClr val="lt1"/>
                </a:solidFill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Тема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/>
              <a:t>Обучающий семинар с представителями финансовых органов Ульяновской области и органов – учредителей по вопросу своевременного и качественного размещения информации государственными и муниципальными учреждениями на официальном сайте в сети Интернет </a:t>
            </a:r>
            <a:r>
              <a:rPr lang="ru-RU" sz="1400" u="sng">
                <a:hlinkClick r:id="rId3"/>
              </a:rPr>
              <a:t>www.bus.gov.ru</a:t>
            </a:r>
            <a:r>
              <a:rPr lang="ru-RU" sz="1400" u="sng"/>
              <a:t>, </a:t>
            </a:r>
            <a:r>
              <a:rPr lang="ru-RU" sz="1400"/>
              <a:t>, с учетом анализа результатов мониторинговых отчетов, составленных по состоянию на 01 июля 2023 г.».</a:t>
            </a:r>
            <a:endParaRPr lang="ru-RU" sz="1400" b="1" dirty="0">
              <a:solidFill>
                <a:schemeClr val="lt1"/>
              </a:solidFill>
            </a:endParaRPr>
          </a:p>
        </p:txBody>
      </p:sp>
      <p:sp>
        <p:nvSpPr>
          <p:cNvPr id="17" name="object 5"/>
          <p:cNvSpPr/>
          <p:nvPr/>
        </p:nvSpPr>
        <p:spPr>
          <a:xfrm>
            <a:off x="90065" y="59214"/>
            <a:ext cx="336550" cy="3440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474" y="197668"/>
            <a:ext cx="2586500" cy="246201"/>
          </a:xfrm>
          <a:prstGeom prst="rect">
            <a:avLst/>
          </a:prstGeom>
        </p:spPr>
        <p:txBody>
          <a:bodyPr wrap="none" lIns="91419" tIns="45710" rIns="91419" bIns="45710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19473" y="207610"/>
            <a:ext cx="1240523" cy="27525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ФКР_РАБОТА\ИНСТРУКЦИЯ ПОЛЬЗОВАТЕЛЯМ\Картинки\галочка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428625"/>
            <a:ext cx="168275" cy="17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xtLst/>
        </p:spPr>
      </p:pic>
      <p:sp>
        <p:nvSpPr>
          <p:cNvPr id="9" name="Прямоугольник 8"/>
          <p:cNvSpPr/>
          <p:nvPr/>
        </p:nvSpPr>
        <p:spPr>
          <a:xfrm>
            <a:off x="284162" y="174625"/>
            <a:ext cx="5341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  </a:t>
            </a:r>
          </a:p>
          <a:p>
            <a:pPr algn="just"/>
            <a:r>
              <a:rPr lang="ru-RU" sz="1200" dirty="0" smtClean="0"/>
              <a:t>»,</a:t>
            </a:r>
            <a:endParaRPr lang="ru-RU" sz="1200" dirty="0"/>
          </a:p>
        </p:txBody>
      </p:sp>
      <p:sp>
        <p:nvSpPr>
          <p:cNvPr id="4" name="object 9"/>
          <p:cNvSpPr/>
          <p:nvPr/>
        </p:nvSpPr>
        <p:spPr>
          <a:xfrm>
            <a:off x="4519473" y="207610"/>
            <a:ext cx="1240523" cy="2752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375474" y="197668"/>
            <a:ext cx="2586500" cy="246201"/>
          </a:xfrm>
          <a:prstGeom prst="rect">
            <a:avLst/>
          </a:prstGeom>
        </p:spPr>
        <p:txBody>
          <a:bodyPr wrap="none" lIns="91419" tIns="45710" rIns="91419" bIns="45710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2730500" y="148763"/>
            <a:ext cx="2873472" cy="457662"/>
          </a:xfrm>
          <a:prstGeom prst="roundRect">
            <a:avLst/>
          </a:prstGeom>
          <a:solidFill>
            <a:schemeClr val="tx2">
              <a:lumMod val="2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закрытая </a:t>
            </a:r>
            <a:r>
              <a:rPr lang="ru-RU" sz="1000" b="1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часть </a:t>
            </a:r>
            <a:r>
              <a:rPr lang="ru-RU" sz="1000" b="1" dirty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официального сайта bus.gov.</a:t>
            </a:r>
            <a:r>
              <a:rPr lang="en-US" sz="1000" b="1" dirty="0" err="1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ru</a:t>
            </a:r>
            <a:r>
              <a:rPr lang="ru-RU" sz="1000" b="1" dirty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ru-RU" sz="10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ПОДРАЗДЕЛ: </a:t>
            </a:r>
            <a:r>
              <a:rPr lang="ru-RU" sz="1000" dirty="0" smtClean="0"/>
              <a:t>Информация </a:t>
            </a:r>
            <a:r>
              <a:rPr lang="ru-RU" sz="1000" dirty="0"/>
              <a:t>о плане финансово-хозяйственной деятельности</a:t>
            </a:r>
            <a:endParaRPr lang="ru-RU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15900" y="619357"/>
            <a:ext cx="5334000" cy="6982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800" dirty="0" smtClean="0">
                <a:solidFill>
                  <a:srgbClr val="FF0000"/>
                </a:solidFill>
              </a:rPr>
              <a:t>Информация </a:t>
            </a:r>
            <a:r>
              <a:rPr lang="ru-RU" sz="800" dirty="0">
                <a:solidFill>
                  <a:srgbClr val="FF0000"/>
                </a:solidFill>
              </a:rPr>
              <a:t>о плане финансово-хозяйственной </a:t>
            </a:r>
            <a:r>
              <a:rPr lang="ru-RU" sz="800" dirty="0" smtClean="0">
                <a:solidFill>
                  <a:srgbClr val="FF0000"/>
                </a:solidFill>
              </a:rPr>
              <a:t>деятельности </a:t>
            </a:r>
            <a:r>
              <a:rPr lang="ru-RU" sz="800" dirty="0" smtClean="0">
                <a:solidFill>
                  <a:schemeClr val="bg1"/>
                </a:solidFill>
              </a:rPr>
              <a:t>заполняется всеми без исключения бюджетными и автономными учреждениями и размещается </a:t>
            </a:r>
            <a:r>
              <a:rPr lang="ru-RU" sz="800" dirty="0">
                <a:solidFill>
                  <a:schemeClr val="bg1"/>
                </a:solidFill>
              </a:rPr>
              <a:t>за плановый период (плановые сведения) 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</a:t>
            </a:r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ЗАПОЛНИВШИХ ДАННЫЙ ПОДРАЗДЕЛ, БЫТЬ НЕ МОЖЕТ</a:t>
            </a:r>
            <a:r>
              <a:rPr lang="ru-RU" sz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900" y="1365481"/>
            <a:ext cx="5334000" cy="14465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Во исполнение Федерального закона 326-ФЗ </a:t>
            </a:r>
            <a:r>
              <a:rPr lang="ru-RU" sz="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Федеральным казначейством прекращено размещение предоставленных учреждениями сведений о планах ФХД </a:t>
            </a:r>
            <a:r>
              <a:rPr lang="ru-RU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государственных (муниципальных) учреждений </a:t>
            </a:r>
            <a:r>
              <a:rPr lang="ru-RU" sz="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и отчетах о результатах деятельности </a:t>
            </a:r>
            <a:r>
              <a:rPr lang="ru-RU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государственных (муниципальных) учреждений, предоставленных с 14.07.2022,  на едином портале бюджетной системы Российской Федерации и </a:t>
            </a:r>
            <a:r>
              <a:rPr lang="ru-RU" sz="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открытой части официального сайта bus.gov.</a:t>
            </a:r>
            <a:r>
              <a:rPr lang="en-US" sz="8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ru</a:t>
            </a:r>
            <a:r>
              <a:rPr lang="ru-RU" sz="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algn="just"/>
            <a:r>
              <a:rPr lang="ru-RU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Вместе с тем, процедура предоставления сведений на официальный сайт bus.gov.ru не изменяется. </a:t>
            </a:r>
            <a:r>
              <a:rPr lang="ru-RU" sz="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Государственные и муниципальные учреждения продолжают предоставлять сведения о планах ФХД </a:t>
            </a:r>
            <a:r>
              <a:rPr lang="ru-RU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государственных (муниципальных) учреждений </a:t>
            </a:r>
            <a:r>
              <a:rPr lang="ru-RU" sz="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и отчеты о результатах деятельности</a:t>
            </a:r>
            <a:r>
              <a:rPr lang="ru-RU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государственных (муниципальных) учреждений в соответствии с нормами Порядка 86н. </a:t>
            </a:r>
          </a:p>
          <a:p>
            <a:r>
              <a:rPr lang="ru-RU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---------------------</a:t>
            </a:r>
          </a:p>
          <a:p>
            <a:pPr algn="just"/>
            <a:r>
              <a:rPr lang="ru-RU" sz="8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Совместное письмом Министерства финансов Российской Федерации № 09-07-06/94470 и Казначейства России № 07-04-05/13-23771 от 30.03.2022 предоставлены разъяснения в связи с принятием 326-ФЗ.</a:t>
            </a:r>
          </a:p>
        </p:txBody>
      </p:sp>
    </p:spTree>
    <p:extLst>
      <p:ext uri="{BB962C8B-B14F-4D97-AF65-F5344CB8AC3E}">
        <p14:creationId xmlns:p14="http://schemas.microsoft.com/office/powerpoint/2010/main" val="31451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ФКР_РАБОТА\ИНСТРУКЦИЯ ПОЛЬЗОВАТЕЛЯМ\Картинки\галочка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428625"/>
            <a:ext cx="168275" cy="17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xtLst/>
        </p:spPr>
      </p:pic>
      <p:sp>
        <p:nvSpPr>
          <p:cNvPr id="9" name="Прямоугольник 8"/>
          <p:cNvSpPr/>
          <p:nvPr/>
        </p:nvSpPr>
        <p:spPr>
          <a:xfrm>
            <a:off x="284162" y="174625"/>
            <a:ext cx="5341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  </a:t>
            </a:r>
          </a:p>
          <a:p>
            <a:pPr algn="just"/>
            <a:r>
              <a:rPr lang="ru-RU" sz="1200" dirty="0" smtClean="0"/>
              <a:t>»,</a:t>
            </a:r>
            <a:endParaRPr lang="ru-RU" sz="1200" dirty="0"/>
          </a:p>
        </p:txBody>
      </p:sp>
      <p:sp>
        <p:nvSpPr>
          <p:cNvPr id="4" name="object 9"/>
          <p:cNvSpPr/>
          <p:nvPr/>
        </p:nvSpPr>
        <p:spPr>
          <a:xfrm>
            <a:off x="4468502" y="207610"/>
            <a:ext cx="1240523" cy="2752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375474" y="197668"/>
            <a:ext cx="2586500" cy="246201"/>
          </a:xfrm>
          <a:prstGeom prst="rect">
            <a:avLst/>
          </a:prstGeom>
        </p:spPr>
        <p:txBody>
          <a:bodyPr wrap="none" lIns="91419" tIns="45710" rIns="91419" bIns="45710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2654300" y="148763"/>
            <a:ext cx="2949672" cy="457662"/>
          </a:xfrm>
          <a:prstGeom prst="roundRect">
            <a:avLst/>
          </a:prstGeom>
          <a:solidFill>
            <a:schemeClr val="tx2">
              <a:lumMod val="25000"/>
            </a:schemeClr>
          </a:solidFill>
          <a:ln w="1905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закрытая часть </a:t>
            </a:r>
            <a:r>
              <a:rPr lang="ru-RU" sz="1000" b="1" dirty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официального сайта bus.gov.</a:t>
            </a:r>
            <a:r>
              <a:rPr lang="en-US" sz="1000" b="1" dirty="0" err="1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ru</a:t>
            </a:r>
            <a:r>
              <a:rPr lang="ru-RU" sz="1000" b="1" dirty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ru-RU" sz="10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Подраздел: Информация </a:t>
            </a:r>
            <a:r>
              <a:rPr lang="ru-RU" sz="1000" dirty="0">
                <a:solidFill>
                  <a:schemeClr val="tx1"/>
                </a:solidFill>
              </a:rPr>
              <a:t>о результатах деятельности об использовании имущества</a:t>
            </a:r>
            <a:endParaRPr lang="ru-RU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4162" y="636290"/>
            <a:ext cx="5265738" cy="2510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800" b="1" dirty="0" smtClean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8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Информация</a:t>
            </a:r>
            <a:r>
              <a:rPr lang="ru-RU" sz="8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800" dirty="0" smtClean="0">
                <a:solidFill>
                  <a:srgbClr val="FF0000"/>
                </a:solidFill>
              </a:rPr>
              <a:t>о результатах деятельности об использовании </a:t>
            </a:r>
            <a:r>
              <a:rPr lang="ru-RU" sz="800" dirty="0" err="1" smtClean="0">
                <a:solidFill>
                  <a:srgbClr val="FF0000"/>
                </a:solidFill>
              </a:rPr>
              <a:t>имущества</a:t>
            </a:r>
            <a:r>
              <a:rPr lang="ru-RU" sz="800" u="sng" dirty="0" err="1" smtClean="0"/>
              <a:t>.</a:t>
            </a:r>
            <a:r>
              <a:rPr lang="ru-RU" sz="800" dirty="0" err="1" smtClean="0">
                <a:solidFill>
                  <a:schemeClr val="bg1"/>
                </a:solidFill>
              </a:rPr>
              <a:t>размещается</a:t>
            </a:r>
            <a:r>
              <a:rPr lang="ru-RU" sz="800" dirty="0" smtClean="0">
                <a:solidFill>
                  <a:schemeClr val="bg1"/>
                </a:solidFill>
              </a:rPr>
              <a:t> </a:t>
            </a:r>
            <a:r>
              <a:rPr lang="ru-RU" sz="800" dirty="0">
                <a:solidFill>
                  <a:schemeClr val="bg1"/>
                </a:solidFill>
              </a:rPr>
              <a:t>за </a:t>
            </a:r>
            <a:r>
              <a:rPr lang="ru-RU" sz="800" dirty="0" smtClean="0">
                <a:solidFill>
                  <a:schemeClr val="bg1"/>
                </a:solidFill>
              </a:rPr>
              <a:t>предыдущий период (фактические сведения)</a:t>
            </a:r>
          </a:p>
          <a:p>
            <a:pPr algn="just"/>
            <a:r>
              <a:rPr lang="ru-RU" sz="8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Начиная с отчетности за 2022 год </a:t>
            </a:r>
            <a:r>
              <a:rPr lang="ru-RU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Информация о результатах деятельности и об использовании имущества государственными и муниципальными учреждениями ПУБЛИКУЕТСЯ и РАЗМЕЩАЕТСЯ в соответствии с требованиями приказа Минфина России от 2 ноября 2022 г. № 171н. </a:t>
            </a:r>
          </a:p>
          <a:p>
            <a:r>
              <a:rPr lang="ru-RU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Публикация и размещение информации согласно требованиям приказа Минфина России от 30 сентября 2010 г. </a:t>
            </a:r>
            <a:r>
              <a:rPr lang="ru-RU" sz="800" b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№ 114н НЕ ОСУЩЕСТВЛЯЕТСЯ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 </a:t>
            </a:r>
          </a:p>
          <a:p>
            <a:pPr algn="just"/>
            <a:r>
              <a:rPr lang="ru-RU" sz="800" b="1" dirty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</a:t>
            </a:r>
            <a:r>
              <a:rPr lang="ru-RU" sz="800" b="1" dirty="0" smtClean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Реализована </a:t>
            </a:r>
            <a:r>
              <a:rPr lang="ru-RU" sz="800" b="1" dirty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возможность загрузки отчетов в </a:t>
            </a:r>
            <a:r>
              <a:rPr lang="en-US" sz="800" b="1" dirty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xml</a:t>
            </a:r>
            <a:r>
              <a:rPr lang="ru-RU" sz="8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-форматах </a:t>
            </a:r>
            <a:r>
              <a:rPr lang="ru-RU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(для тех учреждений  у кого имеется техническая возможность автоматизировано сформировать </a:t>
            </a:r>
            <a:r>
              <a:rPr lang="ru-RU" sz="8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xml</a:t>
            </a:r>
            <a:r>
              <a:rPr lang="ru-RU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-документ для загрузки Отчета в Личном кабинете</a:t>
            </a:r>
            <a:r>
              <a:rPr lang="ru-RU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).</a:t>
            </a:r>
          </a:p>
          <a:p>
            <a:pPr algn="just"/>
            <a:r>
              <a:rPr lang="ru-RU" sz="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В </a:t>
            </a:r>
            <a:r>
              <a:rPr lang="ru-RU" sz="8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части учреждений субъектов Российской Федерации и муниципальных образований </a:t>
            </a:r>
            <a:r>
              <a:rPr lang="ru-RU" sz="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планируется </a:t>
            </a:r>
            <a:r>
              <a:rPr lang="ru-RU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доработка </a:t>
            </a:r>
            <a:r>
              <a:rPr lang="ru-RU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формуляра Отчета о результатах деятельности и об использовании имущества государственными и муниципальными учреждениями по новым форматам в соответствии с требованиями приказа Минфина России от 2 ноября 2022 г. № </a:t>
            </a:r>
            <a:r>
              <a:rPr lang="ru-RU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171н. Информация о доработке будет доведена на Официальном </a:t>
            </a:r>
            <a:r>
              <a:rPr lang="ru-RU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сайте ГМУ </a:t>
            </a:r>
            <a:r>
              <a:rPr lang="ru-RU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</a:t>
            </a:r>
            <a:r>
              <a:rPr lang="ru-RU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разделе «Новости» сайта bus.gov.</a:t>
            </a:r>
            <a:r>
              <a:rPr lang="en-US" sz="8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ru</a:t>
            </a:r>
            <a:r>
              <a:rPr lang="ru-RU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endParaRPr lang="ru-RU" sz="8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ru-RU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После доработки Отчета на сайте bus.gov.</a:t>
            </a:r>
            <a:r>
              <a:rPr lang="en-US" sz="8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ru</a:t>
            </a:r>
            <a:r>
              <a:rPr lang="ru-RU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в соответствии с требованиями приказа 171 н </a:t>
            </a:r>
            <a:r>
              <a:rPr lang="ru-RU" sz="8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некорректные отчеты учреждений </a:t>
            </a:r>
            <a:r>
              <a:rPr lang="ru-RU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(например, по форме к приказу № 114 н или загруженные в неверном периоде) </a:t>
            </a:r>
            <a:r>
              <a:rPr lang="ru-RU" sz="8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будут централизованно удалены </a:t>
            </a:r>
            <a:r>
              <a:rPr lang="ru-RU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нештатным способом с помощью технических специалистов сайта</a:t>
            </a:r>
          </a:p>
          <a:p>
            <a:r>
              <a:rPr lang="ru-RU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В </a:t>
            </a:r>
            <a:r>
              <a:rPr lang="ru-RU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настоящее время проводится апробация функционала по размещению указанной информации на Официальном сайте ГМУ.</a:t>
            </a:r>
          </a:p>
          <a:p>
            <a:pPr algn="ctr"/>
            <a:endParaRPr lang="ru-RU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800" u="sng" dirty="0" smtClean="0"/>
              <a:t> </a:t>
            </a:r>
            <a:endParaRPr lang="ru-RU" sz="8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5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ФКР_РАБОТА\ИНСТРУКЦИЯ ПОЛЬЗОВАТЕЛЯМ\Картинки\галочка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428625"/>
            <a:ext cx="168275" cy="17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xtLst/>
        </p:spPr>
      </p:pic>
      <p:sp>
        <p:nvSpPr>
          <p:cNvPr id="9" name="Прямоугольник 8"/>
          <p:cNvSpPr/>
          <p:nvPr/>
        </p:nvSpPr>
        <p:spPr>
          <a:xfrm>
            <a:off x="284162" y="174625"/>
            <a:ext cx="5341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  </a:t>
            </a:r>
          </a:p>
          <a:p>
            <a:pPr algn="just"/>
            <a:r>
              <a:rPr lang="ru-RU" sz="1200" dirty="0" smtClean="0"/>
              <a:t>»,</a:t>
            </a:r>
            <a:endParaRPr lang="ru-RU" sz="1200" dirty="0"/>
          </a:p>
        </p:txBody>
      </p:sp>
      <p:sp>
        <p:nvSpPr>
          <p:cNvPr id="4" name="object 9"/>
          <p:cNvSpPr/>
          <p:nvPr/>
        </p:nvSpPr>
        <p:spPr>
          <a:xfrm>
            <a:off x="4537977" y="758957"/>
            <a:ext cx="1240523" cy="2752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375474" y="197668"/>
            <a:ext cx="2586500" cy="246201"/>
          </a:xfrm>
          <a:prstGeom prst="rect">
            <a:avLst/>
          </a:prstGeom>
        </p:spPr>
        <p:txBody>
          <a:bodyPr wrap="none" lIns="91419" tIns="45710" rIns="91419" bIns="45710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2730500" y="148763"/>
            <a:ext cx="2873472" cy="341858"/>
          </a:xfrm>
          <a:prstGeom prst="roundRect">
            <a:avLst/>
          </a:prstGeom>
          <a:solidFill>
            <a:schemeClr val="tx2">
              <a:lumMod val="2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ПОДРАЗДЕЛ: </a:t>
            </a:r>
            <a:r>
              <a:rPr lang="ru-RU" sz="1000" dirty="0" smtClean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Информация </a:t>
            </a:r>
            <a:r>
              <a:rPr lang="ru-RU" sz="1000" dirty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о годовой бухгалтерской отчетности учреждения</a:t>
            </a:r>
          </a:p>
        </p:txBody>
      </p:sp>
      <p:sp>
        <p:nvSpPr>
          <p:cNvPr id="29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84162" y="2592067"/>
            <a:ext cx="5265737" cy="498014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Приложенные документы:</a:t>
            </a:r>
          </a:p>
          <a:p>
            <a:pPr algn="ctr"/>
            <a:endParaRPr lang="ru-RU" sz="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r>
              <a:rPr lang="ru-RU" sz="800" b="1" dirty="0" smtClean="0">
                <a:solidFill>
                  <a:srgbClr val="00B0F0"/>
                </a:solidFill>
              </a:rPr>
              <a:t>             для казенных учреждений: ф.0503121, 0503127, 0503130</a:t>
            </a:r>
          </a:p>
          <a:p>
            <a:pPr marL="228600" indent="-228600">
              <a:buAutoNum type="arabicParenR"/>
            </a:pPr>
            <a:r>
              <a:rPr lang="ru-RU" sz="800" b="1" dirty="0" smtClean="0">
                <a:solidFill>
                  <a:srgbClr val="00B0F0"/>
                </a:solidFill>
              </a:rPr>
              <a:t>          для бюджетных  автономных учреждений: ф.0503721, ф.0503730, ф.0503737</a:t>
            </a:r>
            <a:endParaRPr lang="ru-RU" sz="8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4162" y="674826"/>
            <a:ext cx="5265738" cy="18655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ru-RU" sz="8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Информация </a:t>
            </a:r>
            <a:r>
              <a:rPr lang="ru-RU" sz="8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 годовой бухгалтерской отчетности </a:t>
            </a:r>
            <a:r>
              <a:rPr lang="ru-RU" sz="8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учреждения </a:t>
            </a:r>
            <a:r>
              <a:rPr lang="ru-RU" sz="800" dirty="0" smtClean="0">
                <a:solidFill>
                  <a:schemeClr val="bg1"/>
                </a:solidFill>
              </a:rPr>
              <a:t>размещается </a:t>
            </a:r>
            <a:r>
              <a:rPr lang="ru-RU" sz="800" dirty="0">
                <a:solidFill>
                  <a:schemeClr val="bg1"/>
                </a:solidFill>
              </a:rPr>
              <a:t>за </a:t>
            </a:r>
            <a:r>
              <a:rPr lang="ru-RU" sz="800" dirty="0" smtClean="0">
                <a:solidFill>
                  <a:schemeClr val="bg1"/>
                </a:solidFill>
              </a:rPr>
              <a:t>предыдущий </a:t>
            </a:r>
            <a:r>
              <a:rPr lang="ru-RU" sz="800" smtClean="0">
                <a:solidFill>
                  <a:schemeClr val="bg1"/>
                </a:solidFill>
              </a:rPr>
              <a:t>период  (</a:t>
            </a:r>
            <a:r>
              <a:rPr lang="ru-RU" sz="800" dirty="0" smtClean="0">
                <a:solidFill>
                  <a:schemeClr val="bg1"/>
                </a:solidFill>
              </a:rPr>
              <a:t>фактические сведения). Заполняемая «Дата утверждения» в отчетах, должна соответствовать отчетной дате на какое число формируется отчет , т.е. на 01 января 2023 года. </a:t>
            </a:r>
          </a:p>
          <a:p>
            <a:pPr marL="174625" algn="just"/>
            <a:r>
              <a:rPr lang="ru-RU" sz="8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Размещается учреждением ежегодно </a:t>
            </a:r>
            <a:r>
              <a:rPr lang="ru-RU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электронном структурированном виде с приложением электронных копий документов.</a:t>
            </a:r>
          </a:p>
          <a:p>
            <a:pPr marL="174625" algn="just">
              <a:spcBef>
                <a:spcPts val="600"/>
              </a:spcBef>
            </a:pPr>
            <a:r>
              <a:rPr lang="ru-RU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Показатели отчетных форм в электронном структурированном виде и электронными копиями документов </a:t>
            </a:r>
            <a:r>
              <a:rPr lang="ru-RU" sz="8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должны строго соответствовать друг другу</a:t>
            </a:r>
            <a:r>
              <a:rPr lang="ru-RU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marL="174625" algn="just">
              <a:spcBef>
                <a:spcPts val="600"/>
              </a:spcBef>
            </a:pPr>
            <a:r>
              <a:rPr lang="ru-RU" sz="8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Электронные копии документов прикладываются в полном составе и объеме</a:t>
            </a:r>
            <a:r>
              <a:rPr lang="ru-RU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с заполненными реквизитами полей в соответствии с нормативными правовыми актами Российской Федерации и подписями (либо собственноручной подписи должностных (уполномоченных) лиц либо образами электронных подписей).</a:t>
            </a:r>
          </a:p>
          <a:p>
            <a:pPr marL="174625" algn="just">
              <a:spcBef>
                <a:spcPts val="600"/>
              </a:spcBef>
            </a:pPr>
            <a:r>
              <a:rPr lang="ru-RU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Информация о годовой бюджетной отчетности учреждения по форме 0503737 размещается </a:t>
            </a:r>
            <a:r>
              <a:rPr lang="ru-RU" sz="8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всем имеющимся в учете учреждения видам финансового обеспечения</a:t>
            </a:r>
            <a:r>
              <a:rPr lang="ru-RU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8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(деятельности</a:t>
            </a:r>
            <a:r>
              <a:rPr lang="ru-RU" sz="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).</a:t>
            </a:r>
            <a:r>
              <a:rPr lang="ru-RU" sz="800" u="sng" dirty="0" smtClean="0"/>
              <a:t>  </a:t>
            </a:r>
            <a:endParaRPr lang="ru-RU" sz="8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5"/>
          <a:srcRect l="13950" t="77822" r="80278" b="12201"/>
          <a:stretch/>
        </p:blipFill>
        <p:spPr bwMode="auto">
          <a:xfrm>
            <a:off x="941086" y="2930671"/>
            <a:ext cx="220663" cy="1170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l="13950" t="77822" r="80278" b="12201"/>
          <a:stretch/>
        </p:blipFill>
        <p:spPr bwMode="auto">
          <a:xfrm>
            <a:off x="953786" y="2753087"/>
            <a:ext cx="220663" cy="1258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94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ФКР_РАБОТА\ИНСТРУКЦИЯ ПОЛЬЗОВАТЕЛЯМ\Картинки\галочка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428625"/>
            <a:ext cx="168275" cy="17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xtLst/>
        </p:spPr>
      </p:pic>
      <p:sp>
        <p:nvSpPr>
          <p:cNvPr id="4" name="object 9"/>
          <p:cNvSpPr/>
          <p:nvPr/>
        </p:nvSpPr>
        <p:spPr>
          <a:xfrm>
            <a:off x="4519473" y="207610"/>
            <a:ext cx="1240523" cy="2752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Скругленный прямоугольник 4"/>
          <p:cNvSpPr/>
          <p:nvPr/>
        </p:nvSpPr>
        <p:spPr>
          <a:xfrm rot="10800000" flipH="1" flipV="1">
            <a:off x="2656196" y="137477"/>
            <a:ext cx="2956194" cy="468948"/>
          </a:xfrm>
          <a:prstGeom prst="roundRect">
            <a:avLst/>
          </a:prstGeom>
          <a:solidFill>
            <a:schemeClr val="tx2">
              <a:lumMod val="2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Ответственность за </a:t>
            </a:r>
            <a:r>
              <a:rPr lang="ru-RU" sz="1000" b="1" dirty="0" err="1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неразмещение</a:t>
            </a:r>
            <a:r>
              <a:rPr lang="ru-RU" sz="1000" b="1" dirty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 сведений на официальном сайте </a:t>
            </a:r>
            <a:r>
              <a:rPr lang="ru-RU" sz="1000" b="1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в </a:t>
            </a:r>
            <a:r>
              <a:rPr lang="ru-RU" sz="1000" b="1" dirty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сети «Интернет» bus.gov.ru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5474" y="197668"/>
            <a:ext cx="2586500" cy="246201"/>
          </a:xfrm>
          <a:prstGeom prst="rect">
            <a:avLst/>
          </a:prstGeom>
        </p:spPr>
        <p:txBody>
          <a:bodyPr wrap="none" lIns="91419" tIns="45710" rIns="91419" bIns="45710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02192" y="623130"/>
            <a:ext cx="5410199" cy="2517789"/>
            <a:chOff x="450357" y="1270525"/>
            <a:chExt cx="5782303" cy="2562925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50357" y="1270525"/>
              <a:ext cx="5782303" cy="1310868"/>
              <a:chOff x="450357" y="1270525"/>
              <a:chExt cx="5782303" cy="1310868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3056467" y="1275596"/>
                <a:ext cx="3176193" cy="130579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ru-RU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Нарушение порядка обеспечения открытости и доступности сведений, содержащихся в документах, а также самих документов государственных учреждений путем размещения на официальном сайте в информационно-телекоммуникационной сети </a:t>
                </a:r>
                <a:r>
                  <a:rPr lang="ru-RU" sz="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«Интернет» (</a:t>
                </a:r>
                <a:r>
                  <a:rPr lang="ru-RU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код нарушения - </a:t>
                </a:r>
                <a:r>
                  <a:rPr lang="ru-RU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5"/>
                  </a:rPr>
                  <a:t>07 07 01 00 01 </a:t>
                </a:r>
                <a:r>
                  <a:rPr lang="ru-RU" sz="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5"/>
                  </a:rPr>
                  <a:t>06</a:t>
                </a:r>
                <a:r>
                  <a:rPr lang="ru-RU" sz="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)*</a:t>
                </a:r>
              </a:p>
              <a:p>
                <a:pPr algn="just"/>
                <a:r>
                  <a:rPr lang="ru-RU" sz="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--------------------------------</a:t>
                </a:r>
                <a:endPara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ru-RU" sz="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6"/>
                  </a:rPr>
                  <a:t>Классификатор</a:t>
                </a:r>
                <a:r>
                  <a:rPr lang="ru-RU" sz="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нарушений (рисков), выявляемых Федеральным казначейством в ходе осуществления контроля в финансово-бюджетной сфере, утв. Казначейством России </a:t>
                </a:r>
                <a:r>
                  <a:rPr lang="ru-RU" sz="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19.12.2017</a:t>
                </a:r>
                <a:endPara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450357" y="1270525"/>
                <a:ext cx="2444462" cy="7288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отсутствии </a:t>
                </a:r>
                <a:r>
                  <a:rPr lang="ru-RU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сайте bus.gov.ru актуальной информации контролирующие </a:t>
                </a:r>
                <a:r>
                  <a:rPr lang="ru-RU" sz="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органы могут </a:t>
                </a:r>
                <a:r>
                  <a:rPr lang="ru-RU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проверках </a:t>
                </a:r>
                <a:r>
                  <a:rPr lang="ru-RU" sz="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выдавать </a:t>
                </a:r>
                <a:r>
                  <a:rPr lang="ru-RU" sz="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предписание </a:t>
                </a:r>
                <a:r>
                  <a:rPr lang="ru-RU" sz="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 </a:t>
                </a:r>
                <a:r>
                  <a:rPr lang="ru-RU" sz="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устранении </a:t>
                </a:r>
                <a:r>
                  <a:rPr lang="ru-RU" sz="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нарушения</a:t>
                </a:r>
                <a:r>
                  <a:rPr lang="ru-RU" sz="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469853" y="3203207"/>
              <a:ext cx="2424967" cy="63024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indent="342900" algn="just">
                <a:lnSpc>
                  <a:spcPct val="107000"/>
                </a:lnSpc>
                <a:spcBef>
                  <a:spcPts val="1000"/>
                </a:spcBef>
                <a:spcAft>
                  <a:spcPts val="0"/>
                </a:spcAft>
              </a:pPr>
              <a:r>
                <a:rPr lang="ru-RU" sz="8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 отсутствии </a:t>
              </a:r>
              <a:r>
                <a:rPr lang="ru-RU" sz="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правового акта органа-учредителя, которым передается </a:t>
              </a:r>
              <a:r>
                <a:rPr lang="ru-RU" sz="8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полномочие</a:t>
              </a:r>
              <a:r>
                <a:rPr lang="ru-RU" sz="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привлечь руководителя учреждения к ответственности в какой-либо форме </a:t>
              </a:r>
              <a:r>
                <a:rPr lang="ru-RU" sz="8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нельзя.</a:t>
              </a:r>
              <a:endParaRPr lang="ru-R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469853" y="2219059"/>
              <a:ext cx="5762806" cy="902777"/>
              <a:chOff x="469853" y="2219059"/>
              <a:chExt cx="5762806" cy="902777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3056468" y="2682157"/>
                <a:ext cx="3176191" cy="4396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Своевременное </a:t>
                </a:r>
                <a:r>
                  <a:rPr lang="ru-RU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размещение сведений на сайте bus.gov.ru может </a:t>
                </a:r>
                <a:r>
                  <a:rPr lang="ru-RU" sz="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быть </a:t>
                </a:r>
                <a:r>
                  <a:rPr lang="ru-RU" sz="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одним из критериев эффективности работы </a:t>
                </a:r>
                <a:r>
                  <a:rPr lang="ru-RU" sz="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руководителя</a:t>
                </a:r>
                <a:endParaRPr lang="ru-RU" sz="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469853" y="2219059"/>
                <a:ext cx="2424967" cy="71202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актах органов-учредителей, </a:t>
                </a:r>
                <a:r>
                  <a:rPr lang="ru-RU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которые передают полномочие по опубликованию, </a:t>
                </a:r>
                <a:r>
                  <a:rPr lang="ru-RU" sz="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нередко </a:t>
                </a:r>
                <a:r>
                  <a:rPr lang="ru-RU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упоминается </a:t>
                </a:r>
                <a:r>
                  <a:rPr lang="ru-RU" sz="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 персональной ответственности руководителей учреждений </a:t>
                </a:r>
                <a:r>
                  <a:rPr lang="ru-RU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своевременное размещение </a:t>
                </a:r>
                <a:r>
                  <a:rPr lang="ru-RU" sz="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документов</a:t>
                </a:r>
                <a:endParaRPr lang="ru-RU" sz="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3056467" y="3199975"/>
              <a:ext cx="3131272" cy="62123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indent="342900" algn="just">
                <a:lnSpc>
                  <a:spcPct val="107000"/>
                </a:lnSpc>
                <a:spcBef>
                  <a:spcPts val="1000"/>
                </a:spcBef>
              </a:pPr>
              <a:r>
                <a:rPr lang="ru-RU" sz="8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 неисполнение обязанности размещения сведений на сайте bus.gov.ru руководителя учреждения (иного должностного лица) можно привлечь к ответственности, как  административной, так и дисциплинарной.</a:t>
              </a:r>
              <a:endParaRPr lang="ru-RU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1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ФКР_РАБОТА\ИНСТРУКЦИЯ ПОЛЬЗОВАТЕЛЯМ\Картинки\галочка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428625"/>
            <a:ext cx="168275" cy="17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xtLst/>
        </p:spPr>
      </p:pic>
      <p:sp>
        <p:nvSpPr>
          <p:cNvPr id="4" name="object 9"/>
          <p:cNvSpPr/>
          <p:nvPr/>
        </p:nvSpPr>
        <p:spPr>
          <a:xfrm>
            <a:off x="4519473" y="207610"/>
            <a:ext cx="1240523" cy="2752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Скругленный прямоугольник 4"/>
          <p:cNvSpPr/>
          <p:nvPr/>
        </p:nvSpPr>
        <p:spPr>
          <a:xfrm rot="10800000" flipH="1" flipV="1">
            <a:off x="2730500" y="53333"/>
            <a:ext cx="3025872" cy="344011"/>
          </a:xfrm>
          <a:prstGeom prst="roundRect">
            <a:avLst/>
          </a:prstGeom>
          <a:solidFill>
            <a:schemeClr val="tx2">
              <a:lumMod val="2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Ответственность за </a:t>
            </a:r>
            <a:r>
              <a:rPr lang="ru-RU" sz="1000" b="1" dirty="0" err="1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неразмещение</a:t>
            </a:r>
            <a:r>
              <a:rPr lang="ru-RU" sz="1000" b="1" dirty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 сведений на официальном сайте </a:t>
            </a:r>
            <a:r>
              <a:rPr lang="ru-RU" sz="1000" b="1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в </a:t>
            </a:r>
            <a:r>
              <a:rPr lang="ru-RU" sz="1000" b="1" dirty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сети «Интернет» bus.gov.ru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5474" y="197668"/>
            <a:ext cx="2586500" cy="246201"/>
          </a:xfrm>
          <a:prstGeom prst="rect">
            <a:avLst/>
          </a:prstGeom>
        </p:spPr>
        <p:txBody>
          <a:bodyPr wrap="none" lIns="91419" tIns="45710" rIns="91419" bIns="45710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25466" y="395131"/>
            <a:ext cx="5500634" cy="2719324"/>
            <a:chOff x="650420" y="680896"/>
            <a:chExt cx="11046279" cy="5905979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963664" y="1691447"/>
              <a:ext cx="6700378" cy="2738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358775" algn="just"/>
              <a:r>
                <a:rPr lang="ru-RU" sz="800" dirty="0" smtClean="0">
                  <a:solidFill>
                    <a:schemeClr val="tx1"/>
                  </a:solidFill>
                </a:rPr>
                <a:t>Муниципалитет закрепил в порядке формирования муниципальных заданий, что их надо публиковать на сайте bus.gov.ru. Учредитель приказом поручил это делать директору учреждения. Тот пропустил 5-дневный срок размещения документов.</a:t>
              </a:r>
            </a:p>
            <a:p>
              <a:pPr indent="358775" algn="just"/>
              <a:r>
                <a:rPr lang="ru-RU" sz="800" b="1" dirty="0" smtClean="0">
                  <a:solidFill>
                    <a:schemeClr val="tx1"/>
                  </a:solidFill>
                </a:rPr>
                <a:t>Суд привлек директора к административной ответственности за нарушение порядка формирования заданий</a:t>
              </a:r>
              <a:r>
                <a:rPr lang="ru-RU" sz="800" dirty="0" smtClean="0">
                  <a:solidFill>
                    <a:schemeClr val="tx1"/>
                  </a:solidFill>
                </a:rPr>
                <a:t>. </a:t>
              </a:r>
            </a:p>
            <a:p>
              <a:pPr indent="358775" algn="just"/>
              <a:r>
                <a:rPr lang="ru-RU" sz="800" dirty="0" smtClean="0">
                  <a:solidFill>
                    <a:schemeClr val="tx1"/>
                  </a:solidFill>
                </a:rPr>
                <a:t>Суд заменил штраф предупреждением. Суд учел, что проступок был совершен впервые и не привел к ущербу.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12106" y="2523004"/>
              <a:ext cx="3751038" cy="162444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i="1" dirty="0">
                  <a:solidFill>
                    <a:schemeClr val="tx1"/>
                  </a:solidFill>
                  <a:hlinkClick r:id="rId5"/>
                </a:rPr>
                <a:t>Постановление</a:t>
              </a:r>
              <a:r>
                <a:rPr lang="ru-RU" sz="800" i="1" dirty="0">
                  <a:solidFill>
                    <a:schemeClr val="tx1"/>
                  </a:solidFill>
                </a:rPr>
                <a:t> </a:t>
              </a:r>
              <a:r>
                <a:rPr lang="ru-RU" sz="800" i="1" dirty="0" err="1">
                  <a:solidFill>
                    <a:schemeClr val="tx1"/>
                  </a:solidFill>
                </a:rPr>
                <a:t>Хасынского</a:t>
              </a:r>
              <a:r>
                <a:rPr lang="ru-RU" sz="800" i="1" dirty="0">
                  <a:solidFill>
                    <a:schemeClr val="tx1"/>
                  </a:solidFill>
                </a:rPr>
                <a:t> районного суда Магаданской области от 05.04.2023 по делу </a:t>
              </a:r>
              <a:r>
                <a:rPr lang="ru-RU" sz="800" i="1" dirty="0" smtClean="0">
                  <a:solidFill>
                    <a:schemeClr val="tx1"/>
                  </a:solidFill>
                </a:rPr>
                <a:t/>
              </a:r>
              <a:br>
                <a:rPr lang="ru-RU" sz="800" i="1" dirty="0" smtClean="0">
                  <a:solidFill>
                    <a:schemeClr val="tx1"/>
                  </a:solidFill>
                </a:rPr>
              </a:br>
              <a:r>
                <a:rPr lang="ru-RU" sz="800" i="1" dirty="0" smtClean="0">
                  <a:solidFill>
                    <a:schemeClr val="tx1"/>
                  </a:solidFill>
                </a:rPr>
                <a:t>№ 5-58/2023.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8" name="Стрелка вниз 17"/>
            <p:cNvSpPr/>
            <p:nvPr/>
          </p:nvSpPr>
          <p:spPr>
            <a:xfrm rot="16200000">
              <a:off x="4688903" y="3058355"/>
              <a:ext cx="517310" cy="495300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82865" y="4923863"/>
              <a:ext cx="3751038" cy="16630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i="1" dirty="0">
                  <a:solidFill>
                    <a:schemeClr val="tx1"/>
                  </a:solidFill>
                  <a:hlinkClick r:id="rId6"/>
                </a:rPr>
                <a:t>Решение</a:t>
              </a:r>
              <a:r>
                <a:rPr lang="ru-RU" sz="800" i="1" dirty="0">
                  <a:solidFill>
                    <a:schemeClr val="tx1"/>
                  </a:solidFill>
                </a:rPr>
                <a:t> </a:t>
              </a:r>
              <a:r>
                <a:rPr lang="ru-RU" sz="800" i="1" dirty="0" err="1">
                  <a:solidFill>
                    <a:schemeClr val="tx1"/>
                  </a:solidFill>
                </a:rPr>
                <a:t>Железногорского</a:t>
              </a:r>
              <a:r>
                <a:rPr lang="ru-RU" sz="800" i="1" dirty="0">
                  <a:solidFill>
                    <a:schemeClr val="tx1"/>
                  </a:solidFill>
                </a:rPr>
                <a:t> городского суда Курской области от 04.04.2022 по делу </a:t>
              </a:r>
              <a:r>
                <a:rPr lang="ru-RU" sz="800" i="1" dirty="0" smtClean="0">
                  <a:solidFill>
                    <a:schemeClr val="tx1"/>
                  </a:solidFill>
                </a:rPr>
                <a:t/>
              </a:r>
              <a:br>
                <a:rPr lang="ru-RU" sz="800" i="1" dirty="0" smtClean="0">
                  <a:solidFill>
                    <a:schemeClr val="tx1"/>
                  </a:solidFill>
                </a:rPr>
              </a:br>
              <a:r>
                <a:rPr lang="ru-RU" sz="800" i="1" dirty="0" smtClean="0">
                  <a:solidFill>
                    <a:schemeClr val="tx1"/>
                  </a:solidFill>
                </a:rPr>
                <a:t>№ 12-43/2022.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963664" y="4546795"/>
              <a:ext cx="6733035" cy="204008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358775" algn="just"/>
              <a:r>
                <a:rPr lang="ru-RU" sz="800" dirty="0">
                  <a:solidFill>
                    <a:schemeClr val="tx1"/>
                  </a:solidFill>
                </a:rPr>
                <a:t>Администрация города указала </a:t>
              </a:r>
              <a:r>
                <a:rPr lang="ru-RU" sz="800" dirty="0" smtClean="0">
                  <a:solidFill>
                    <a:schemeClr val="tx1"/>
                  </a:solidFill>
                </a:rPr>
                <a:t>в </a:t>
              </a:r>
              <a:r>
                <a:rPr lang="ru-RU" sz="800" dirty="0">
                  <a:solidFill>
                    <a:schemeClr val="tx1"/>
                  </a:solidFill>
                </a:rPr>
                <a:t>порядке формирования муниципальных заданий, что их надо публиковать. Учредитель поручил это делать учреждению. </a:t>
              </a:r>
              <a:r>
                <a:rPr lang="ru-RU" sz="800" dirty="0" smtClean="0">
                  <a:solidFill>
                    <a:schemeClr val="tx1"/>
                  </a:solidFill>
                </a:rPr>
                <a:t>Учреждение </a:t>
              </a:r>
              <a:r>
                <a:rPr lang="ru-RU" sz="800" dirty="0">
                  <a:solidFill>
                    <a:schemeClr val="tx1"/>
                  </a:solidFill>
                </a:rPr>
                <a:t>пропустило 5-дневный срок размещения документов. </a:t>
              </a:r>
              <a:r>
                <a:rPr lang="ru-RU" sz="800" b="1" dirty="0">
                  <a:solidFill>
                    <a:schemeClr val="tx1"/>
                  </a:solidFill>
                </a:rPr>
                <a:t>Руководителя учреждения привлекли к административной ответственности за </a:t>
              </a:r>
              <a:r>
                <a:rPr lang="ru-RU" sz="800" b="1" dirty="0" smtClean="0">
                  <a:solidFill>
                    <a:schemeClr val="tx1"/>
                  </a:solidFill>
                </a:rPr>
                <a:t>нарушение </a:t>
              </a:r>
              <a:r>
                <a:rPr lang="ru-RU" sz="800" b="1" dirty="0">
                  <a:solidFill>
                    <a:schemeClr val="tx1"/>
                  </a:solidFill>
                </a:rPr>
                <a:t>порядка формирования задания.</a:t>
              </a:r>
            </a:p>
            <a:p>
              <a:pPr indent="358775" algn="just"/>
              <a:r>
                <a:rPr lang="ru-RU" sz="800" dirty="0" smtClean="0">
                  <a:solidFill>
                    <a:schemeClr val="tx1"/>
                  </a:solidFill>
                </a:rPr>
                <a:t>Суд </a:t>
              </a:r>
              <a:r>
                <a:rPr lang="ru-RU" sz="800" dirty="0">
                  <a:solidFill>
                    <a:schemeClr val="tx1"/>
                  </a:solidFill>
                </a:rPr>
                <a:t>заменил штраф предупреждением. </a:t>
              </a:r>
              <a:r>
                <a:rPr lang="ru-RU" sz="800" dirty="0" smtClean="0">
                  <a:solidFill>
                    <a:schemeClr val="tx1"/>
                  </a:solidFill>
                </a:rPr>
                <a:t>Суд </a:t>
              </a:r>
              <a:r>
                <a:rPr lang="ru-RU" sz="800" dirty="0">
                  <a:solidFill>
                    <a:schemeClr val="tx1"/>
                  </a:solidFill>
                </a:rPr>
                <a:t>учел, что директор совершил проступок впервые и это не привело к ущербу.</a:t>
              </a:r>
            </a:p>
          </p:txBody>
        </p:sp>
        <p:sp>
          <p:nvSpPr>
            <p:cNvPr id="27" name="Стрелка вниз 26"/>
            <p:cNvSpPr/>
            <p:nvPr/>
          </p:nvSpPr>
          <p:spPr>
            <a:xfrm rot="16200000">
              <a:off x="4688903" y="5363602"/>
              <a:ext cx="517310" cy="495300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963664" y="680896"/>
              <a:ext cx="6700378" cy="92333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358775" algn="ctr"/>
              <a:r>
                <a:rPr lang="ru-RU" sz="800" b="1" u="sng" dirty="0">
                  <a:solidFill>
                    <a:schemeClr val="tx1"/>
                  </a:solidFill>
                </a:rPr>
                <a:t>Статья 15.15.15. </a:t>
              </a:r>
              <a:r>
                <a:rPr lang="ru-RU" sz="800" dirty="0">
                  <a:solidFill>
                    <a:schemeClr val="tx1"/>
                  </a:solidFill>
                </a:rPr>
                <a:t>Нарушение порядка формирования </a:t>
              </a:r>
              <a:r>
                <a:rPr lang="ru-RU" sz="800" dirty="0" smtClean="0">
                  <a:solidFill>
                    <a:schemeClr val="tx1"/>
                  </a:solidFill>
                </a:rPr>
                <a:t>государственного </a:t>
              </a:r>
              <a:r>
                <a:rPr lang="ru-RU" sz="800" dirty="0">
                  <a:solidFill>
                    <a:schemeClr val="tx1"/>
                  </a:solidFill>
                </a:rPr>
                <a:t>(муниципального) </a:t>
              </a:r>
              <a:r>
                <a:rPr lang="ru-RU" sz="800" dirty="0" smtClean="0">
                  <a:solidFill>
                    <a:schemeClr val="tx1"/>
                  </a:solidFill>
                </a:rPr>
                <a:t>задания</a:t>
              </a:r>
              <a:br>
                <a:rPr lang="ru-RU" sz="800" dirty="0" smtClean="0">
                  <a:solidFill>
                    <a:schemeClr val="tx1"/>
                  </a:solidFill>
                </a:rPr>
              </a:br>
              <a:r>
                <a:rPr lang="ru-RU" sz="800" dirty="0" smtClean="0">
                  <a:solidFill>
                    <a:schemeClr val="tx1"/>
                  </a:solidFill>
                </a:rPr>
                <a:t>(КоАП от </a:t>
              </a:r>
              <a:r>
                <a:rPr lang="ru-RU" sz="800" dirty="0">
                  <a:solidFill>
                    <a:schemeClr val="tx1"/>
                  </a:solidFill>
                </a:rPr>
                <a:t>30.12.2001 № </a:t>
              </a:r>
              <a:r>
                <a:rPr lang="ru-RU" sz="800" dirty="0" smtClean="0">
                  <a:solidFill>
                    <a:schemeClr val="tx1"/>
                  </a:solidFill>
                </a:rPr>
                <a:t>195-ФЗ).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12106" y="1095416"/>
              <a:ext cx="3776440" cy="92333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>
                  <a:solidFill>
                    <a:schemeClr val="tx1"/>
                  </a:solidFill>
                </a:rPr>
                <a:t>Несвоевременное опубликование государственного (муниципального) задания</a:t>
              </a:r>
            </a:p>
          </p:txBody>
        </p:sp>
        <p:sp>
          <p:nvSpPr>
            <p:cNvPr id="31" name="Стрелка вниз 30"/>
            <p:cNvSpPr/>
            <p:nvPr/>
          </p:nvSpPr>
          <p:spPr>
            <a:xfrm rot="16200000">
              <a:off x="4688903" y="1309431"/>
              <a:ext cx="517310" cy="495300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0420" y="2177143"/>
              <a:ext cx="161380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i="1" dirty="0" smtClean="0"/>
                <a:t>Примеры:</a:t>
              </a:r>
              <a:endParaRPr lang="ru-RU" sz="8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280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ФКР_РАБОТА\ИНСТРУКЦИЯ ПОЛЬЗОВАТЕЛЯМ\Картинки\галочка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250825"/>
            <a:ext cx="168275" cy="17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xtLst/>
        </p:spPr>
      </p:pic>
      <p:sp>
        <p:nvSpPr>
          <p:cNvPr id="4" name="object 9"/>
          <p:cNvSpPr/>
          <p:nvPr/>
        </p:nvSpPr>
        <p:spPr>
          <a:xfrm>
            <a:off x="4519473" y="207610"/>
            <a:ext cx="1240523" cy="2752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84158" y="51524"/>
            <a:ext cx="2586500" cy="246201"/>
          </a:xfrm>
          <a:prstGeom prst="rect">
            <a:avLst/>
          </a:prstGeom>
        </p:spPr>
        <p:txBody>
          <a:bodyPr wrap="none" lIns="91419" tIns="45710" rIns="91419" bIns="45710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344504"/>
              </p:ext>
            </p:extLst>
          </p:nvPr>
        </p:nvGraphicFramePr>
        <p:xfrm>
          <a:off x="139699" y="497025"/>
          <a:ext cx="5398989" cy="276126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5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49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33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4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№ п/п</a:t>
                      </a:r>
                      <a:endParaRPr lang="ru-RU" sz="5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Наименование информации</a:t>
                      </a:r>
                      <a:endParaRPr lang="ru-RU" sz="5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Сроки представления</a:t>
                      </a:r>
                      <a:endParaRPr lang="ru-RU" sz="5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532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Электронные копии документов</a:t>
                      </a: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50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Решения учредителя о создании учреждения;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Учредительные документы (устав) учреждения, в том числе документы на внесение в них изменений;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Свидетельства о государственной регистрации учреждения;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Решения учредителя о назначении руководителя учреждения;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Положения о филиалах, представительствах учреждения;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Документы, содержащие сведения о составе наблюдательного совета автономного </a:t>
                      </a:r>
                      <a:r>
                        <a:rPr lang="ru-RU" sz="5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учреждения.</a:t>
                      </a:r>
                      <a:endParaRPr lang="ru-RU" sz="5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не позднее 5 рабочих дней</a:t>
                      </a: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следующих за днем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принятия документов или внесения изменений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в документы.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477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kern="1200" dirty="0" smtClean="0">
                          <a:solidFill>
                            <a:schemeClr val="lt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Электронные </a:t>
                      </a:r>
                      <a:r>
                        <a:rPr lang="ru-RU" sz="500" b="1" kern="1200" dirty="0">
                          <a:solidFill>
                            <a:schemeClr val="lt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копии документов и структурированная информация </a:t>
                      </a:r>
                      <a:r>
                        <a:rPr lang="ru-RU" sz="500" b="1" kern="1200" dirty="0" smtClean="0">
                          <a:solidFill>
                            <a:schemeClr val="lt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об </a:t>
                      </a:r>
                      <a:r>
                        <a:rPr lang="ru-RU" sz="500" b="1" kern="1200" dirty="0">
                          <a:solidFill>
                            <a:schemeClr val="lt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учреждении*</a:t>
                      </a:r>
                    </a:p>
                  </a:txBody>
                  <a:tcPr marL="35461" marR="3546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16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Государственное (муниципальное) задание на оказание государственных (муниципальных) услуг (выполнение работ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).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не позднее 15 рабочих дней</a:t>
                      </a: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после начала очередного финансового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года.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16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План финансово-хозяйственной деятельности государственного (муниципального)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учреждения.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не позднее 15 рабочих дней </a:t>
                      </a: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после начала очередного финансового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года.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16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Информация об операциях с целевыми средствами из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бюджета.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не позднее 5 рабочих дней</a:t>
                      </a: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следующих за днем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принятия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документов.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16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Информация о показателях бюджетной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сметы.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не позднее 15 рабочих дней </a:t>
                      </a: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после начала очередного финансового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года.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5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</a:t>
                      </a: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Отчет о выполнении Государственного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задания.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не позднее 1 апреля года</a:t>
                      </a: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следующего за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отчетным.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16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</a:t>
                      </a: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Отчет о результатах деятельности государственного (муниципального) учреждения и об использовании закрепленного за ним государственного (муниципального)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имущества.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не позднее 1 апреля года</a:t>
                      </a: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следующего за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отчетным.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45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</a:t>
                      </a: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Годовая бухгалтерская отчетность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учреждения.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не позднее 1 апреля года</a:t>
                      </a: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следующего за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отчетным.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16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</a:t>
                      </a: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</a:t>
                      </a: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ведения (документы) о проведенных в отношении учреждения контрольных мероприятиях и их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результатах.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не позднее 5 рабочих дней</a:t>
                      </a: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следующих за днем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принятия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документов.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16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9*</a:t>
                      </a: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При внесении изменений в информацию (документы) по пунктам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1-8.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не позднее 5 рабочих дней</a:t>
                      </a: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следующих за днем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внесения изменений в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документы.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5461" marR="35461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 rot="10800000" flipH="1" flipV="1">
            <a:off x="2730500" y="53333"/>
            <a:ext cx="2895600" cy="443692"/>
          </a:xfrm>
          <a:prstGeom prst="roundRect">
            <a:avLst/>
          </a:prstGeom>
          <a:solidFill>
            <a:schemeClr val="tx2">
              <a:lumMod val="2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rgbClr val="FF0000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Сроки представления </a:t>
            </a:r>
            <a:r>
              <a:rPr lang="ru-RU" sz="1000" b="1" dirty="0">
                <a:solidFill>
                  <a:srgbClr val="FF0000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сведений на официальном сайте </a:t>
            </a:r>
            <a:r>
              <a:rPr lang="ru-RU" sz="1000" b="1" dirty="0" smtClean="0">
                <a:solidFill>
                  <a:srgbClr val="FF0000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в </a:t>
            </a:r>
            <a:r>
              <a:rPr lang="ru-RU" sz="1000" b="1" dirty="0">
                <a:solidFill>
                  <a:srgbClr val="FF0000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сети «Интернет» </a:t>
            </a:r>
            <a:r>
              <a:rPr lang="ru-RU" sz="1000" b="1" dirty="0" smtClean="0">
                <a:solidFill>
                  <a:srgbClr val="FF0000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bus.gov.ru (для ТОФК)**</a:t>
            </a:r>
            <a:endParaRPr lang="ru-RU" sz="1000" b="1" dirty="0">
              <a:solidFill>
                <a:srgbClr val="FF0000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298825"/>
            <a:ext cx="45593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" dirty="0" smtClean="0">
                <a:solidFill>
                  <a:srgbClr val="FF0000"/>
                </a:solidFill>
              </a:rPr>
              <a:t>**ТОФК </a:t>
            </a:r>
            <a:r>
              <a:rPr lang="ru-RU" sz="600" smtClean="0">
                <a:solidFill>
                  <a:srgbClr val="FF0000"/>
                </a:solidFill>
              </a:rPr>
              <a:t>– информация </a:t>
            </a:r>
            <a:r>
              <a:rPr lang="ru-RU" sz="600" dirty="0" smtClean="0">
                <a:solidFill>
                  <a:srgbClr val="FF0000"/>
                </a:solidFill>
              </a:rPr>
              <a:t>для территориальных органов Федерального казначейства</a:t>
            </a:r>
            <a:endParaRPr lang="ru-RU" sz="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2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ФКР_РАБОТА\ИНСТРУКЦИЯ ПОЛЬЗОВАТЕЛЯМ\Картинки\галочка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250825"/>
            <a:ext cx="168275" cy="17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xtLst/>
        </p:spPr>
      </p:pic>
      <p:sp>
        <p:nvSpPr>
          <p:cNvPr id="4" name="object 9"/>
          <p:cNvSpPr/>
          <p:nvPr/>
        </p:nvSpPr>
        <p:spPr>
          <a:xfrm>
            <a:off x="4519473" y="207610"/>
            <a:ext cx="1240523" cy="2752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84158" y="51524"/>
            <a:ext cx="2586500" cy="246201"/>
          </a:xfrm>
          <a:prstGeom prst="rect">
            <a:avLst/>
          </a:prstGeom>
        </p:spPr>
        <p:txBody>
          <a:bodyPr wrap="none" lIns="91419" tIns="45710" rIns="91419" bIns="45710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0800000" flipH="1" flipV="1">
            <a:off x="2730500" y="53333"/>
            <a:ext cx="3025872" cy="344011"/>
          </a:xfrm>
          <a:prstGeom prst="roundRect">
            <a:avLst/>
          </a:prstGeom>
          <a:solidFill>
            <a:schemeClr val="tx2">
              <a:lumMod val="2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Ошибки при размещении информации о государственных и муниципальных 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учреждениях. Способы </a:t>
            </a: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их  исправления</a:t>
            </a:r>
            <a:endParaRPr lang="ru-RU" sz="800" b="1" dirty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3100" y="412673"/>
            <a:ext cx="4394098" cy="274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500" b="1" dirty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При размещении информации на официальном сайте bus.gov.ru следует учитывать ряд </a:t>
            </a:r>
            <a:r>
              <a:rPr lang="ru-RU" sz="5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недопустимых </a:t>
            </a:r>
            <a:r>
              <a:rPr lang="ru-RU" sz="500" b="1" dirty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ошибок, </a:t>
            </a:r>
            <a:r>
              <a:rPr lang="ru-RU" sz="5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/>
            </a:r>
            <a:br>
              <a:rPr lang="ru-RU" sz="5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</a:br>
            <a:r>
              <a:rPr lang="ru-RU" sz="5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отрицательно влияющих на </a:t>
            </a:r>
            <a:r>
              <a:rPr lang="ru-RU" sz="500" b="1" dirty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рейтинг учреждения, </a:t>
            </a:r>
            <a:r>
              <a:rPr lang="ru-RU" sz="5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органа-учредителя </a:t>
            </a:r>
            <a:r>
              <a:rPr lang="ru-RU" sz="500" b="1" dirty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и </a:t>
            </a:r>
            <a:r>
              <a:rPr lang="ru-RU" sz="5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субъекта </a:t>
            </a:r>
            <a:r>
              <a:rPr lang="ru-RU" sz="500" b="1" dirty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Российской </a:t>
            </a:r>
            <a:r>
              <a:rPr lang="ru-RU" sz="5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Федерации</a:t>
            </a:r>
            <a:endParaRPr lang="ru-RU" sz="500" b="1" dirty="0">
              <a:solidFill>
                <a:schemeClr val="bg1">
                  <a:lumMod val="95000"/>
                  <a:lumOff val="5000"/>
                </a:schemeClr>
              </a:solidFill>
              <a:latin typeface="Segoe UI Light" panose="020B0502040204020203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539240" y="750190"/>
            <a:ext cx="2093235" cy="2324805"/>
            <a:chOff x="266242" y="1618416"/>
            <a:chExt cx="3428341" cy="5089679"/>
          </a:xfrm>
        </p:grpSpPr>
        <p:sp>
          <p:nvSpPr>
            <p:cNvPr id="18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266243" y="5954269"/>
              <a:ext cx="3428340" cy="753826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</a:pPr>
              <a:r>
                <a:rPr lang="ru-RU" sz="6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Исправление проводится по средством загрузки коррекций или редактирования имеющихся данных.</a:t>
              </a:r>
              <a:endParaRPr lang="ru-RU" sz="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438465" y="1618416"/>
              <a:ext cx="3083894" cy="332497"/>
            </a:xfrm>
            <a:prstGeom prst="roundRect">
              <a:avLst>
                <a:gd name="adj" fmla="val 301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</a:pPr>
              <a:r>
                <a:rPr lang="ru-RU" sz="500" b="1" dirty="0">
                  <a:solidFill>
                    <a:srgbClr val="C00000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Методы исправления</a:t>
              </a:r>
            </a:p>
          </p:txBody>
        </p:sp>
        <p:sp>
          <p:nvSpPr>
            <p:cNvPr id="20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266242" y="4815394"/>
              <a:ext cx="3370367" cy="770331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</a:pPr>
              <a:r>
                <a:rPr lang="ru-RU" sz="6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Органу-учредителю необходимо </a:t>
              </a:r>
              <a:r>
                <a:rPr lang="ru-RU" sz="6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установить </a:t>
              </a:r>
              <a:r>
                <a:rPr lang="ru-RU" sz="6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учреждению признак «Недоведения ГЗ» - «Да». </a:t>
              </a:r>
            </a:p>
          </p:txBody>
        </p:sp>
        <p:sp>
          <p:nvSpPr>
            <p:cNvPr id="21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285062" y="3958867"/>
              <a:ext cx="3332725" cy="735986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</a:pPr>
              <a:r>
                <a:rPr lang="ru-RU" sz="6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Органу-учредителю необходимо </a:t>
              </a:r>
              <a:r>
                <a:rPr lang="ru-RU" sz="6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установит </a:t>
              </a:r>
              <a:r>
                <a:rPr lang="ru-RU" sz="6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учреждению </a:t>
              </a:r>
              <a:r>
                <a:rPr lang="ru-RU" sz="6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действительный признак (период) </a:t>
              </a:r>
              <a:r>
                <a:rPr lang="ru-RU" sz="6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«Недоведения ГЗ» - «Да</a:t>
              </a:r>
              <a:r>
                <a:rPr lang="ru-RU" sz="6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» или «Нет». </a:t>
              </a:r>
              <a:endParaRPr lang="ru-RU" sz="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2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303884" y="3021422"/>
              <a:ext cx="3332725" cy="816902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</a:pPr>
              <a:r>
                <a:rPr lang="ru-RU" sz="6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Органу-учредителю необходимо </a:t>
              </a:r>
              <a:r>
                <a:rPr lang="ru-RU" sz="6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установить </a:t>
              </a:r>
              <a:r>
                <a:rPr lang="ru-RU" sz="6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учреждению </a:t>
              </a:r>
              <a:r>
                <a:rPr lang="ru-RU" sz="6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действительный признак (период) </a:t>
              </a:r>
              <a:r>
                <a:rPr lang="ru-RU" sz="6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«Недоведения ГЗ» - «Да</a:t>
              </a:r>
              <a:r>
                <a:rPr lang="ru-RU" sz="6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» или «Нет». </a:t>
              </a:r>
              <a:endParaRPr lang="ru-RU" sz="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3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266242" y="2006134"/>
              <a:ext cx="3332725" cy="791306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</a:pPr>
              <a:r>
                <a:rPr lang="ru-RU" sz="6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Учреждению </a:t>
              </a:r>
              <a:r>
                <a:rPr lang="ru-RU" sz="6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необходимо </a:t>
              </a:r>
              <a:r>
                <a:rPr lang="ru-RU" sz="6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направить заявку в Сводный реестр ГИИС «Электронный бюджет» и скорректировать неверно указанный тип учреждения </a:t>
              </a:r>
            </a:p>
            <a:p>
              <a:pPr algn="ctr">
                <a:spcAft>
                  <a:spcPts val="0"/>
                </a:spcAft>
              </a:pPr>
              <a:r>
                <a:rPr lang="ru-RU" sz="6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(необходима консультация с ТОФК).</a:t>
              </a:r>
              <a:endParaRPr lang="ru-RU" sz="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53130" y="712218"/>
            <a:ext cx="3362319" cy="2362777"/>
            <a:chOff x="4356294" y="1392248"/>
            <a:chExt cx="7358845" cy="5323376"/>
          </a:xfrm>
          <a:solidFill>
            <a:srgbClr val="FF0000"/>
          </a:solidFill>
        </p:grpSpPr>
        <p:sp>
          <p:nvSpPr>
            <p:cNvPr id="25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4459591" y="1876804"/>
              <a:ext cx="7255548" cy="876300"/>
            </a:xfrm>
            <a:prstGeom prst="roundRect">
              <a:avLst>
                <a:gd name="adj" fmla="val 3010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600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Несоответствие типа учреждения действующей организационно-правовой форме. Например, контрольные счетные палаты, администрации сельских поселений </a:t>
              </a:r>
            </a:p>
            <a:p>
              <a:pPr algn="ctr">
                <a:spcAft>
                  <a:spcPts val="0"/>
                </a:spcAft>
              </a:pPr>
              <a:r>
                <a:rPr lang="ru-RU" sz="600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относятся к типу учреждения – орган исполнительной власти, тогда как нередко встречаются случаи указания типа таких учреждений, как казенные или бюджетные</a:t>
              </a:r>
              <a:r>
                <a:rPr lang="ru-RU" sz="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4414268" y="3897089"/>
              <a:ext cx="7255546" cy="735985"/>
            </a:xfrm>
            <a:prstGeom prst="roundRect">
              <a:avLst>
                <a:gd name="adj" fmla="val 3010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</a:pPr>
              <a:r>
                <a:rPr lang="ru-RU" sz="6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Не соответствие </a:t>
              </a:r>
              <a:r>
                <a:rPr lang="ru-RU" sz="6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признака недоведения государственного (муниципального) </a:t>
              </a:r>
              <a:r>
                <a:rPr lang="ru-RU" sz="6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задания </a:t>
              </a:r>
              <a:br>
                <a:rPr lang="ru-RU" sz="6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ru-RU" sz="6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(</a:t>
              </a:r>
              <a:r>
                <a:rPr lang="ru-RU" sz="6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в текущем году и прошлом отчетном периоде) размещенной информации о государственном (муниципальном) </a:t>
              </a:r>
              <a:r>
                <a:rPr lang="ru-RU" sz="6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задании и </a:t>
              </a:r>
              <a:r>
                <a:rPr lang="ru-RU" sz="6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годовой бухгалтерской </a:t>
              </a:r>
              <a:r>
                <a:rPr lang="ru-RU" sz="6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отчетности.</a:t>
              </a:r>
              <a:endParaRPr lang="ru-RU" sz="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7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4424691" y="2902893"/>
              <a:ext cx="7255546" cy="816901"/>
            </a:xfrm>
            <a:prstGeom prst="roundRect">
              <a:avLst>
                <a:gd name="adj" fmla="val 3010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</a:pPr>
              <a:r>
                <a:rPr lang="ru-RU" sz="600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Не соответствие </a:t>
              </a:r>
              <a:r>
                <a:rPr lang="ru-RU" sz="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признака недоведения целевых средств размещенной информации об операциях с целевыми средствами бюджета, </a:t>
              </a:r>
              <a:r>
                <a:rPr lang="ru-RU" sz="600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плана </a:t>
              </a:r>
              <a:r>
                <a:rPr lang="ru-RU" sz="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финансово-хозяйственной деятельности и годовой бухгалтерской </a:t>
              </a:r>
              <a:r>
                <a:rPr lang="ru-RU" sz="600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отчетности</a:t>
              </a:r>
              <a:r>
                <a:rPr lang="ru-RU" sz="500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</a:t>
              </a:r>
              <a:endParaRPr lang="ru-RU" sz="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4356295" y="4767081"/>
              <a:ext cx="7313520" cy="1055914"/>
            </a:xfrm>
            <a:prstGeom prst="roundRect">
              <a:avLst>
                <a:gd name="adj" fmla="val 3010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</a:pPr>
              <a:r>
                <a:rPr lang="ru-RU" sz="6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Не допустимо в разделе «Информация о Государственном (муниципальном) задании и его исполнении» размещать письма (скан-копии) о том, что Государственное (муниципальное) задание не доводится, если признак «Недоведения ГЗ» проставлен «Нет». Аналогичная ситуация касается информации о целевых средствах их бюджета.</a:t>
              </a:r>
              <a:endParaRPr lang="ru-RU" sz="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9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4356294" y="5965371"/>
              <a:ext cx="7313520" cy="750253"/>
            </a:xfrm>
            <a:prstGeom prst="roundRect">
              <a:avLst>
                <a:gd name="adj" fmla="val 3010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</a:pPr>
              <a:r>
                <a:rPr lang="ru-RU" sz="6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Не допустимо в разделе «Информация об операциях с целевыми средствами из бюджета» размещать информацию по субсидиям на выполнение государственного (муниципального) задания. Следует размещать информацию о целевых субсидиях.</a:t>
              </a:r>
              <a:endParaRPr lang="ru-RU" sz="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0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6500093" y="1392248"/>
              <a:ext cx="3083895" cy="427724"/>
            </a:xfrm>
            <a:prstGeom prst="roundRect">
              <a:avLst>
                <a:gd name="adj" fmla="val 301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</a:pPr>
              <a:r>
                <a:rPr lang="ru-RU" sz="500" b="1" dirty="0" smtClean="0">
                  <a:solidFill>
                    <a:srgbClr val="C00000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Ошибки</a:t>
              </a:r>
              <a:endParaRPr lang="ru-RU" sz="500" b="1" dirty="0">
                <a:solidFill>
                  <a:srgbClr val="C0000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endParaRPr>
            </a:p>
          </p:txBody>
        </p:sp>
      </p:grpSp>
      <p:sp>
        <p:nvSpPr>
          <p:cNvPr id="31" name="Стрелка вниз 30"/>
          <p:cNvSpPr/>
          <p:nvPr/>
        </p:nvSpPr>
        <p:spPr>
          <a:xfrm rot="16200000">
            <a:off x="3382572" y="998440"/>
            <a:ext cx="238188" cy="24664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chemeClr val="tx1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 rot="16200000">
            <a:off x="3411496" y="1472767"/>
            <a:ext cx="238188" cy="24664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chemeClr val="tx1"/>
              </a:solidFill>
            </a:endParaRPr>
          </a:p>
        </p:txBody>
      </p:sp>
      <p:sp>
        <p:nvSpPr>
          <p:cNvPr id="33" name="Стрелка вниз 32"/>
          <p:cNvSpPr/>
          <p:nvPr/>
        </p:nvSpPr>
        <p:spPr>
          <a:xfrm rot="16200000">
            <a:off x="3396354" y="1882138"/>
            <a:ext cx="238188" cy="24664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chemeClr val="tx1"/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 rot="16200000">
            <a:off x="3394302" y="2304291"/>
            <a:ext cx="238188" cy="24664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chemeClr val="tx1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 rot="16200000">
            <a:off x="3411495" y="2803809"/>
            <a:ext cx="238188" cy="24664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ФКР_РАБОТА\ИНСТРУКЦИЯ ПОЛЬЗОВАТЕЛЯМ\Картинки\галочка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250825"/>
            <a:ext cx="168275" cy="17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xtLst/>
        </p:spPr>
      </p:pic>
      <p:sp>
        <p:nvSpPr>
          <p:cNvPr id="4" name="object 9"/>
          <p:cNvSpPr/>
          <p:nvPr/>
        </p:nvSpPr>
        <p:spPr>
          <a:xfrm>
            <a:off x="4491437" y="187724"/>
            <a:ext cx="1240523" cy="2752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84158" y="51524"/>
            <a:ext cx="2586500" cy="246201"/>
          </a:xfrm>
          <a:prstGeom prst="rect">
            <a:avLst/>
          </a:prstGeom>
        </p:spPr>
        <p:txBody>
          <a:bodyPr wrap="none" lIns="91419" tIns="45710" rIns="91419" bIns="45710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0800000" flipH="1" flipV="1">
            <a:off x="2730500" y="53333"/>
            <a:ext cx="3025872" cy="344011"/>
          </a:xfrm>
          <a:prstGeom prst="roundRect">
            <a:avLst/>
          </a:prstGeom>
          <a:solidFill>
            <a:schemeClr val="tx2">
              <a:lumMod val="2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Ошибки при размещении информации о государственных и муниципальных учреждениях. Способы их  исправления</a:t>
            </a:r>
            <a:endParaRPr lang="ru-RU" sz="800" b="1" dirty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3100" y="412673"/>
            <a:ext cx="4394098" cy="274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500" b="1" dirty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При размещении информации на официальном сайте bus.gov.ru следует учитывать ряд </a:t>
            </a:r>
            <a:r>
              <a:rPr lang="ru-RU" sz="5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недопустимых </a:t>
            </a:r>
            <a:r>
              <a:rPr lang="ru-RU" sz="500" b="1" dirty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ошибок, </a:t>
            </a:r>
            <a:r>
              <a:rPr lang="ru-RU" sz="5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/>
            </a:r>
            <a:br>
              <a:rPr lang="ru-RU" sz="5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</a:br>
            <a:r>
              <a:rPr lang="ru-RU" sz="5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отрицательно влияющих на </a:t>
            </a:r>
            <a:r>
              <a:rPr lang="ru-RU" sz="500" b="1" dirty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рейтинг учреждения, </a:t>
            </a:r>
            <a:r>
              <a:rPr lang="ru-RU" sz="5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органа-учредителя </a:t>
            </a:r>
            <a:r>
              <a:rPr lang="ru-RU" sz="500" b="1" dirty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и </a:t>
            </a:r>
            <a:r>
              <a:rPr lang="ru-RU" sz="5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субъекта </a:t>
            </a:r>
            <a:r>
              <a:rPr lang="ru-RU" sz="500" b="1" dirty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Российской </a:t>
            </a:r>
            <a:r>
              <a:rPr lang="ru-RU" sz="5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</a:rPr>
              <a:t>Федерации</a:t>
            </a:r>
            <a:endParaRPr lang="ru-RU" sz="500" b="1" dirty="0">
              <a:solidFill>
                <a:schemeClr val="bg1">
                  <a:lumMod val="95000"/>
                  <a:lumOff val="5000"/>
                </a:schemeClr>
              </a:solidFill>
              <a:latin typeface="Segoe UI Light" panose="020B0502040204020203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539236" y="750190"/>
            <a:ext cx="2034854" cy="2334565"/>
            <a:chOff x="266234" y="1618416"/>
            <a:chExt cx="3332726" cy="5111046"/>
          </a:xfrm>
        </p:grpSpPr>
        <p:sp>
          <p:nvSpPr>
            <p:cNvPr id="18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287028" y="5394869"/>
              <a:ext cx="3305670" cy="1334593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</a:pPr>
              <a:r>
                <a:rPr lang="ru-RU" sz="6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Исправление проводится по средством загрузки коррекций или редактирования имеющихся данных.</a:t>
              </a:r>
            </a:p>
            <a:p>
              <a:pPr algn="ctr">
                <a:spcAft>
                  <a:spcPts val="0"/>
                </a:spcAft>
              </a:pPr>
              <a:r>
                <a:rPr lang="ru-RU" sz="6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Возможен вариант оформления письма в адрес Федерального казначейства об удалении из официального сайта ошибочной размещенной информации.</a:t>
              </a:r>
            </a:p>
          </p:txBody>
        </p:sp>
        <p:sp>
          <p:nvSpPr>
            <p:cNvPr id="19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438465" y="1618416"/>
              <a:ext cx="3083894" cy="332497"/>
            </a:xfrm>
            <a:prstGeom prst="roundRect">
              <a:avLst>
                <a:gd name="adj" fmla="val 301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</a:pPr>
              <a:r>
                <a:rPr lang="ru-RU" sz="500" b="1" dirty="0">
                  <a:solidFill>
                    <a:srgbClr val="C00000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Методы исправления</a:t>
              </a:r>
            </a:p>
          </p:txBody>
        </p:sp>
        <p:sp>
          <p:nvSpPr>
            <p:cNvPr id="23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 rot="10800000" flipV="1">
              <a:off x="266234" y="2089263"/>
              <a:ext cx="3332726" cy="3145716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</a:pPr>
              <a:r>
                <a:rPr lang="ru-RU" sz="6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Исправление </a:t>
              </a:r>
              <a:r>
                <a:rPr lang="ru-RU" sz="6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проводится по средством загрузки коррекций отчетов (если информация загружается из внешних систем) или редактирования имеющихся данных, с приложением файлов уточняющих электронных копий документов.</a:t>
              </a:r>
            </a:p>
            <a:p>
              <a:pPr algn="ctr">
                <a:spcAft>
                  <a:spcPts val="0"/>
                </a:spcAft>
              </a:pPr>
              <a:endParaRPr lang="ru-RU" sz="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6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Перед опубликованием отчетных форм на официальный сайт необходимо структурированную информацию выводить на просмотр (печать) и осуществлять её сверку с копиями.</a:t>
              </a:r>
            </a:p>
            <a:p>
              <a:pPr algn="ctr">
                <a:spcAft>
                  <a:spcPts val="0"/>
                </a:spcAft>
              </a:pPr>
              <a:endParaRPr lang="ru-RU" sz="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00326" y="712218"/>
            <a:ext cx="3315123" cy="2362777"/>
            <a:chOff x="4459588" y="1392248"/>
            <a:chExt cx="7255551" cy="5323376"/>
          </a:xfrm>
          <a:solidFill>
            <a:srgbClr val="FF0000"/>
          </a:solidFill>
        </p:grpSpPr>
        <p:sp>
          <p:nvSpPr>
            <p:cNvPr id="25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4459590" y="1876804"/>
              <a:ext cx="7255549" cy="3946465"/>
            </a:xfrm>
            <a:prstGeom prst="roundRect">
              <a:avLst>
                <a:gd name="adj" fmla="val 3010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sz="6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Некорректное размещение информации по показателям годовой бухгалтерской отчетности </a:t>
              </a:r>
              <a:r>
                <a:rPr lang="ru-RU" sz="6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учреждения:</a:t>
              </a:r>
            </a:p>
            <a:p>
              <a:pPr algn="ctr"/>
              <a:r>
                <a:rPr lang="ru-RU" sz="6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дата </a:t>
              </a:r>
              <a:r>
                <a:rPr lang="ru-RU" sz="6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составления годового отчета  всегда должна быть выставлена 1 января ХХХХ г.,</a:t>
              </a:r>
            </a:p>
            <a:p>
              <a:pPr algn="ctr">
                <a:spcAft>
                  <a:spcPts val="300"/>
                </a:spcAft>
              </a:pPr>
              <a:r>
                <a:rPr lang="ru-RU" sz="6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В Личном кабинете учреждения при заполнении структурированной информации имеется два поля «Дата» - это отчетная дата, и «Дата утверждения документа» – это дата утверждения отчета;</a:t>
              </a:r>
            </a:p>
            <a:p>
              <a:pPr algn="ctr">
                <a:spcAft>
                  <a:spcPts val="300"/>
                </a:spcAft>
              </a:pPr>
              <a:r>
                <a:rPr lang="ru-RU" sz="6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-</a:t>
              </a:r>
              <a:r>
                <a:rPr lang="ru-RU" sz="600" dirty="0" err="1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задвоение</a:t>
              </a:r>
              <a:r>
                <a:rPr lang="ru-RU" sz="6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6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показателей итоговых срок в формах бюджетной (бухгалтерской) отчетности. Данная ошибка возникает из-за внесения в структуру укрупненных кодов бюджетной классификации Российской Федерации. При размещении отчётных форм на сайте необходимо руководствоваться нормативными паровыми актам Российской Федерации по составлению отчётных форм (191н и 33Н</a:t>
              </a:r>
              <a:r>
                <a:rPr lang="ru-RU" sz="6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);</a:t>
              </a:r>
            </a:p>
            <a:p>
              <a:pPr>
                <a:spcAft>
                  <a:spcPts val="300"/>
                </a:spcAft>
              </a:pPr>
              <a:r>
                <a:rPr lang="ru-RU" sz="6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-разбалансировка </a:t>
              </a:r>
              <a:r>
                <a:rPr lang="ru-RU" sz="6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валюты баланса в Балансах (актив не равен пассиву);</a:t>
              </a:r>
            </a:p>
            <a:p>
              <a:pPr>
                <a:spcAft>
                  <a:spcPts val="300"/>
                </a:spcAft>
              </a:pPr>
              <a:r>
                <a:rPr lang="ru-RU" sz="6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-не </a:t>
              </a:r>
              <a:r>
                <a:rPr lang="ru-RU" sz="6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соблюдаются контрольные соотношения  (например, стр. 450 не равно стр. 500)</a:t>
              </a:r>
            </a:p>
            <a:p>
              <a:r>
                <a:rPr lang="ru-RU" sz="6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-электронные </a:t>
              </a:r>
              <a:r>
                <a:rPr lang="ru-RU" sz="6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копии документов должны содержать полные версии отчета. </a:t>
              </a:r>
            </a:p>
            <a:p>
              <a:pPr algn="ctr"/>
              <a:r>
                <a:rPr lang="ru-RU" sz="6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Нередко встречаются случаи размещения пустых файлов, файлов с первым (одним) листом отчета, файла с тестом «Отчет не размещается» и другие случаи.</a:t>
              </a:r>
            </a:p>
          </p:txBody>
        </p:sp>
        <p:sp>
          <p:nvSpPr>
            <p:cNvPr id="29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4459588" y="5965372"/>
              <a:ext cx="7210224" cy="750252"/>
            </a:xfrm>
            <a:prstGeom prst="roundRect">
              <a:avLst>
                <a:gd name="adj" fmla="val 3010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</a:pPr>
              <a:r>
                <a:rPr lang="ru-RU" sz="6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Не допустимо размещать документы в неверном периоде. </a:t>
              </a:r>
            </a:p>
            <a:p>
              <a:pPr algn="ctr">
                <a:spcAft>
                  <a:spcPts val="0"/>
                </a:spcAft>
              </a:pPr>
              <a:r>
                <a:rPr lang="ru-RU" sz="6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Например, плановые документы на 2023 год должны быть размещены в периоде на 2023 год, фактические документы за отчетный финансовый 2022 год  - в периоде на 2022. </a:t>
              </a:r>
            </a:p>
          </p:txBody>
        </p:sp>
        <p:sp>
          <p:nvSpPr>
            <p:cNvPr id="30" name="Скругленный прямоугольник 56">
              <a:extLst>
                <a:ext uri="{FF2B5EF4-FFF2-40B4-BE49-F238E27FC236}">
                  <a16:creationId xmlns="" xmlns:a16="http://schemas.microsoft.com/office/drawing/2014/main" id="{7D5109DB-5C3B-4D44-9353-4D26A24E9001}"/>
                </a:ext>
              </a:extLst>
            </p:cNvPr>
            <p:cNvSpPr/>
            <p:nvPr/>
          </p:nvSpPr>
          <p:spPr>
            <a:xfrm>
              <a:off x="6500093" y="1392248"/>
              <a:ext cx="3083895" cy="427724"/>
            </a:xfrm>
            <a:prstGeom prst="roundRect">
              <a:avLst>
                <a:gd name="adj" fmla="val 301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</a:pPr>
              <a:r>
                <a:rPr lang="ru-RU" sz="500" b="1" dirty="0" smtClean="0">
                  <a:solidFill>
                    <a:srgbClr val="C00000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Ошибки</a:t>
              </a:r>
              <a:endParaRPr lang="ru-RU" sz="500" b="1" dirty="0">
                <a:solidFill>
                  <a:srgbClr val="C0000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endParaRPr>
            </a:p>
          </p:txBody>
        </p:sp>
      </p:grpSp>
      <p:sp>
        <p:nvSpPr>
          <p:cNvPr id="31" name="Стрелка вниз 30"/>
          <p:cNvSpPr/>
          <p:nvPr/>
        </p:nvSpPr>
        <p:spPr>
          <a:xfrm rot="16200000">
            <a:off x="3432414" y="1545498"/>
            <a:ext cx="238188" cy="24664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chemeClr val="tx1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 rot="16200000">
            <a:off x="3426063" y="2752063"/>
            <a:ext cx="238188" cy="24664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1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ФКР_РАБОТА\ИНСТРУКЦИЯ ПОЛЬЗОВАТЕЛЯМ\Картинки\галочка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250825"/>
            <a:ext cx="168275" cy="17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xtLst/>
        </p:spPr>
      </p:pic>
      <p:sp>
        <p:nvSpPr>
          <p:cNvPr id="4" name="object 9"/>
          <p:cNvSpPr/>
          <p:nvPr/>
        </p:nvSpPr>
        <p:spPr>
          <a:xfrm>
            <a:off x="4491437" y="187724"/>
            <a:ext cx="1240523" cy="2752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84158" y="51524"/>
            <a:ext cx="2586500" cy="246201"/>
          </a:xfrm>
          <a:prstGeom prst="rect">
            <a:avLst/>
          </a:prstGeom>
        </p:spPr>
        <p:txBody>
          <a:bodyPr wrap="none" lIns="91419" tIns="45710" rIns="91419" bIns="45710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0800000" flipH="1" flipV="1">
            <a:off x="2739928" y="51524"/>
            <a:ext cx="2809972" cy="344011"/>
          </a:xfrm>
          <a:prstGeom prst="roundRect">
            <a:avLst/>
          </a:prstGeom>
          <a:solidFill>
            <a:schemeClr val="tx2">
              <a:lumMod val="2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Оформление заявки в службу </a:t>
            </a:r>
            <a:endParaRPr lang="ru-RU" sz="1000" b="1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000" b="1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технической </a:t>
            </a:r>
            <a:r>
              <a:rPr lang="ru-RU" sz="1000" b="1" dirty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поддержки</a:t>
            </a:r>
          </a:p>
        </p:txBody>
      </p:sp>
      <p:sp>
        <p:nvSpPr>
          <p:cNvPr id="31" name="Стрелка вниз 30"/>
          <p:cNvSpPr/>
          <p:nvPr/>
        </p:nvSpPr>
        <p:spPr>
          <a:xfrm rot="16200000">
            <a:off x="3432414" y="1545498"/>
            <a:ext cx="238188" cy="24664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chemeClr val="tx1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 rot="16200000">
            <a:off x="3426063" y="2752063"/>
            <a:ext cx="238188" cy="24664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31250" t="24815" r="3750" b="19630"/>
          <a:stretch/>
        </p:blipFill>
        <p:spPr>
          <a:xfrm>
            <a:off x="174145" y="476120"/>
            <a:ext cx="5375755" cy="258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7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ФКР_РАБОТА\ИНСТРУКЦИЯ ПОЛЬЗОВАТЕЛЯМ\Картинки\галочка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47542"/>
            <a:ext cx="168275" cy="17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xtLst/>
        </p:spPr>
      </p:pic>
      <p:sp>
        <p:nvSpPr>
          <p:cNvPr id="4" name="object 9"/>
          <p:cNvSpPr/>
          <p:nvPr/>
        </p:nvSpPr>
        <p:spPr>
          <a:xfrm>
            <a:off x="4491437" y="187724"/>
            <a:ext cx="1240523" cy="2752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84158" y="51524"/>
            <a:ext cx="2586500" cy="246201"/>
          </a:xfrm>
          <a:prstGeom prst="rect">
            <a:avLst/>
          </a:prstGeom>
        </p:spPr>
        <p:txBody>
          <a:bodyPr wrap="none" lIns="91419" tIns="45710" rIns="91419" bIns="45710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0800000" flipH="1" flipV="1">
            <a:off x="2739928" y="51524"/>
            <a:ext cx="2809972" cy="344011"/>
          </a:xfrm>
          <a:prstGeom prst="roundRect">
            <a:avLst/>
          </a:prstGeom>
          <a:solidFill>
            <a:schemeClr val="tx2">
              <a:lumMod val="2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tx1"/>
                </a:solidFill>
                <a:latin typeface="Segoe UI Light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Заключение и рекомендации</a:t>
            </a:r>
          </a:p>
        </p:txBody>
      </p:sp>
      <p:sp>
        <p:nvSpPr>
          <p:cNvPr id="32" name="Стрелка вниз 31"/>
          <p:cNvSpPr/>
          <p:nvPr/>
        </p:nvSpPr>
        <p:spPr>
          <a:xfrm rot="16200000">
            <a:off x="3426063" y="2752063"/>
            <a:ext cx="238188" cy="24664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 rot="10800000" flipV="1">
            <a:off x="442944" y="2301393"/>
            <a:ext cx="4802154" cy="63575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 входе в Личный кабинет учреждения необходимо </a:t>
            </a:r>
            <a:r>
              <a:rPr lang="ru-RU" sz="6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обращать внимание на выпадающее сообщение</a:t>
            </a:r>
            <a:r>
              <a:rPr lang="ru-RU" sz="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Данное сообщение </a:t>
            </a:r>
            <a:r>
              <a:rPr lang="ru-RU" sz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может содержать информацию о неразмещенных сведениях на </a:t>
            </a:r>
            <a:r>
              <a:rPr lang="ru-RU" sz="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сайте bus.gov.ru . При наличии таких </a:t>
            </a:r>
            <a:r>
              <a:rPr lang="ru-RU" sz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сообщений </a:t>
            </a:r>
            <a:r>
              <a:rPr lang="ru-RU" sz="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учреждению необходимо </a:t>
            </a:r>
            <a:r>
              <a:rPr lang="ru-RU" sz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оперативно разместить </a:t>
            </a:r>
            <a:r>
              <a:rPr lang="ru-RU" sz="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информацию на сайте bus.gov.ru в соответствии </a:t>
            </a:r>
            <a:r>
              <a:rPr lang="ru-RU" sz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требованиями Порядка № 86н.</a:t>
            </a:r>
            <a:endParaRPr lang="ru-RU" sz="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 rot="10800000" flipV="1">
            <a:off x="442943" y="491034"/>
            <a:ext cx="4766260" cy="523220"/>
            <a:chOff x="3157908" y="982864"/>
            <a:chExt cx="8383852" cy="1416365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3157908" y="1074399"/>
              <a:ext cx="8383852" cy="1145577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>
                <a:solidFill>
                  <a:schemeClr val="bg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57BAEF7B-05A5-4CA9-AFA3-470DB2AC3D1D}"/>
                </a:ext>
              </a:extLst>
            </p:cNvPr>
            <p:cNvSpPr txBox="1"/>
            <p:nvPr/>
          </p:nvSpPr>
          <p:spPr>
            <a:xfrm>
              <a:off x="3157908" y="982864"/>
              <a:ext cx="8383852" cy="14163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При исполнении норм законодательства об обеспечении открытости и доступности своих документов на сайте bus.gov.ru учреждениям надо прежде всего </a:t>
              </a:r>
              <a:r>
                <a:rPr lang="ru-RU" sz="700" b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ориентироваться на правовой акт органа-учредителя о передаче соответствующих полномочий</a:t>
              </a:r>
              <a:r>
                <a:rPr lang="ru-RU" sz="7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 Именно этот акт является надлежащим основанием для самостоятельного размещения информации на официальном </a:t>
              </a:r>
              <a:r>
                <a:rPr lang="ru-RU" sz="700" dirty="0" smtClean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сайте.</a:t>
              </a:r>
              <a:endParaRPr lang="ru-RU" sz="7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34" name="Скругленный прямоугольник 33"/>
          <p:cNvSpPr/>
          <p:nvPr/>
        </p:nvSpPr>
        <p:spPr>
          <a:xfrm rot="10800000" flipV="1">
            <a:off x="444920" y="1787730"/>
            <a:ext cx="4764283" cy="36710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Рекомендуется ежедневно просматривать новостной блок сайта bus.gov.ru </a:t>
            </a:r>
            <a:r>
              <a:rPr lang="ru-RU" sz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ru-RU" sz="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который содержит необходимую информацию по работе с сайтом, информационные </a:t>
            </a:r>
            <a:r>
              <a:rPr lang="ru-RU" sz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письма и </a:t>
            </a:r>
            <a:r>
              <a:rPr lang="ru-RU" sz="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нормативные документы.</a:t>
            </a:r>
            <a:endParaRPr lang="ru-RU" sz="60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7BAEF7B-05A5-4CA9-AFA3-470DB2AC3D1D}"/>
              </a:ext>
            </a:extLst>
          </p:cNvPr>
          <p:cNvSpPr txBox="1"/>
          <p:nvPr/>
        </p:nvSpPr>
        <p:spPr>
          <a:xfrm rot="10800000" flipV="1">
            <a:off x="480813" y="1090884"/>
            <a:ext cx="4728391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 </a:t>
            </a:r>
            <a:r>
              <a:rPr lang="ru-RU" sz="6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размещении информации </a:t>
            </a:r>
            <a:r>
              <a:rPr lang="ru-RU" sz="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</a:t>
            </a:r>
            <a:r>
              <a:rPr lang="ru-RU" sz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сайте </a:t>
            </a:r>
            <a:r>
              <a:rPr lang="ru-RU" sz="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bus.gov.ru </a:t>
            </a:r>
            <a:r>
              <a:rPr lang="ru-RU" sz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уполномоченными сотрудниками учреждения, рекомендуется </a:t>
            </a:r>
            <a:r>
              <a:rPr lang="ru-RU" sz="6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привлекать специалистов финансово-экономической  или бухгалтерской служб</a:t>
            </a:r>
            <a:r>
              <a:rPr lang="ru-RU" sz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так как большая часть размещаемой информации состоит из финансовых показателей, тогда как непрофильные специалисты (сотрудники отделов информационных систем, службы безопасности, заведующие детских садов, заведующие складом и др.) не всегда могут в полной мере правильно разместить структурированную информацию по экономическим (бухгалтерским) показателям, и оценить риск возникающих ошибок.</a:t>
            </a:r>
            <a:endParaRPr lang="ru-RU" sz="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6" name="Picture 2" descr="C:\ФКР_РАБОТА\ИНСТРУКЦИЯ ПОЛЬЗОВАТЕЛЯМ\Картинки\галочка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4" y="1315968"/>
            <a:ext cx="168275" cy="17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xtLst/>
        </p:spPr>
      </p:pic>
      <p:pic>
        <p:nvPicPr>
          <p:cNvPr id="17" name="Picture 2" descr="C:\ФКР_РАБОТА\ИНСТРУКЦИЯ ПОЛЬЗОВАТЕЛЯМ\Картинки\галочка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9" y="1882381"/>
            <a:ext cx="168275" cy="17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xtLst/>
        </p:spPr>
      </p:pic>
      <p:pic>
        <p:nvPicPr>
          <p:cNvPr id="18" name="Picture 2" descr="C:\ФКР_РАБОТА\ИНСТРУКЦИЯ ПОЛЬЗОВАТЕЛЯМ\Картинки\галочка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32" y="2529589"/>
            <a:ext cx="168275" cy="17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xtLst/>
        </p:spPr>
      </p:pic>
      <p:sp>
        <p:nvSpPr>
          <p:cNvPr id="2" name="Скругленный прямоугольник 1"/>
          <p:cNvSpPr/>
          <p:nvPr/>
        </p:nvSpPr>
        <p:spPr>
          <a:xfrm>
            <a:off x="1684117" y="268075"/>
            <a:ext cx="1524000" cy="274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ВАЖНО!</a:t>
            </a:r>
            <a:endParaRPr lang="ru-RU" i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 flipH="1">
            <a:off x="1988917" y="542097"/>
            <a:ext cx="457200" cy="183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" idx="2"/>
          </p:cNvCxnSpPr>
          <p:nvPr/>
        </p:nvCxnSpPr>
        <p:spPr>
          <a:xfrm flipH="1">
            <a:off x="1891308" y="542097"/>
            <a:ext cx="554809" cy="619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" idx="2"/>
          </p:cNvCxnSpPr>
          <p:nvPr/>
        </p:nvCxnSpPr>
        <p:spPr>
          <a:xfrm flipH="1">
            <a:off x="1756341" y="542097"/>
            <a:ext cx="689776" cy="1353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" idx="2"/>
          </p:cNvCxnSpPr>
          <p:nvPr/>
        </p:nvCxnSpPr>
        <p:spPr>
          <a:xfrm>
            <a:off x="2446117" y="542097"/>
            <a:ext cx="859609" cy="1905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4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ФКР_РАБОТА\ИНСТРУКЦИЯ ПОЛЬЗОВАТЕЛЯМ\Картинки\галочка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428625"/>
            <a:ext cx="168275" cy="17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xtLst/>
        </p:spPr>
      </p:pic>
      <p:sp>
        <p:nvSpPr>
          <p:cNvPr id="9" name="Прямоугольник 8"/>
          <p:cNvSpPr/>
          <p:nvPr/>
        </p:nvSpPr>
        <p:spPr>
          <a:xfrm>
            <a:off x="284162" y="174625"/>
            <a:ext cx="5341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  </a:t>
            </a:r>
          </a:p>
          <a:p>
            <a:pPr algn="just"/>
            <a:r>
              <a:rPr lang="ru-RU" sz="1200" dirty="0" smtClean="0"/>
              <a:t>»,</a:t>
            </a:r>
            <a:endParaRPr lang="ru-RU" sz="1200" dirty="0"/>
          </a:p>
        </p:txBody>
      </p:sp>
      <p:sp>
        <p:nvSpPr>
          <p:cNvPr id="4" name="object 9"/>
          <p:cNvSpPr/>
          <p:nvPr/>
        </p:nvSpPr>
        <p:spPr>
          <a:xfrm>
            <a:off x="4472438" y="173525"/>
            <a:ext cx="1240523" cy="2752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277213" y="129094"/>
            <a:ext cx="2586500" cy="246201"/>
          </a:xfrm>
          <a:prstGeom prst="rect">
            <a:avLst/>
          </a:prstGeom>
        </p:spPr>
        <p:txBody>
          <a:bodyPr wrap="none" lIns="91419" tIns="45710" rIns="91419" bIns="45710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2730500" y="148762"/>
            <a:ext cx="2873472" cy="344011"/>
          </a:xfrm>
          <a:prstGeom prst="roundRect">
            <a:avLst/>
          </a:prstGeom>
          <a:solidFill>
            <a:schemeClr val="tx2">
              <a:lumMod val="2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Нормативная документация</a:t>
            </a:r>
            <a:endParaRPr lang="ru-RU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162" y="428625"/>
            <a:ext cx="46529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представления информации </a:t>
            </a:r>
            <a:r>
              <a:rPr lang="ru-RU" sz="15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государственными (муниципальными) учреждениями, ее размещения на официальном сайте в сети «Интернет» и ведения указанного сайта</a:t>
            </a:r>
            <a:endParaRPr lang="ru-RU" sz="15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8300" y="1497167"/>
            <a:ext cx="472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Приказ Министерства финансов Российской Федерации </a:t>
            </a:r>
          </a:p>
          <a:p>
            <a:pPr algn="ctr"/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от 21.07.2011 №</a:t>
            </a:r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86</a:t>
            </a:r>
            <a:r>
              <a:rPr lang="ru-RU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н</a:t>
            </a:r>
            <a:endParaRPr lang="ru-RU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067604" y="1389933"/>
            <a:ext cx="1066800" cy="2153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2100" y="2317742"/>
            <a:ext cx="5257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на сайте обязаны размещать государственные (муниципальные) учреждения всех типов (казенные, бюджетные, автономные). </a:t>
            </a:r>
          </a:p>
          <a:p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Не размещают информацию о своей деятельности лишь органы государственной власти (местного самоуправления), а также учреждения, сведения о деятельности которых содержат государственную тайну.</a:t>
            </a:r>
          </a:p>
        </p:txBody>
      </p:sp>
    </p:spTree>
    <p:extLst>
      <p:ext uri="{BB962C8B-B14F-4D97-AF65-F5344CB8AC3E}">
        <p14:creationId xmlns:p14="http://schemas.microsoft.com/office/powerpoint/2010/main" val="1808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/>
          <p:nvPr/>
        </p:nvSpPr>
        <p:spPr>
          <a:xfrm>
            <a:off x="4491437" y="187724"/>
            <a:ext cx="1240523" cy="2752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84158" y="51524"/>
            <a:ext cx="2586500" cy="246201"/>
          </a:xfrm>
          <a:prstGeom prst="rect">
            <a:avLst/>
          </a:prstGeom>
        </p:spPr>
        <p:txBody>
          <a:bodyPr wrap="none" lIns="91419" tIns="45710" rIns="91419" bIns="45710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0800000" flipH="1" flipV="1">
            <a:off x="2739928" y="51524"/>
            <a:ext cx="2809972" cy="246201"/>
          </a:xfrm>
          <a:prstGeom prst="roundRect">
            <a:avLst/>
          </a:prstGeom>
          <a:solidFill>
            <a:schemeClr val="tx2">
              <a:lumMod val="2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tx1"/>
                </a:solidFill>
                <a:latin typeface="Segoe UI Light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Контактные телефоны кураторов</a:t>
            </a:r>
            <a:endParaRPr lang="ru-RU" sz="1000" b="1" dirty="0">
              <a:solidFill>
                <a:schemeClr val="tx1"/>
              </a:solidFill>
              <a:latin typeface="Segoe UI Light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452876"/>
              </p:ext>
            </p:extLst>
          </p:nvPr>
        </p:nvGraphicFramePr>
        <p:xfrm>
          <a:off x="384158" y="297724"/>
          <a:ext cx="4632342" cy="2863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4538">
                  <a:extLst>
                    <a:ext uri="{9D8B030D-6E8A-4147-A177-3AD203B41FA5}">
                      <a16:colId xmlns="" xmlns:a16="http://schemas.microsoft.com/office/drawing/2014/main" val="1659160154"/>
                    </a:ext>
                  </a:extLst>
                </a:gridCol>
                <a:gridCol w="1889651">
                  <a:extLst>
                    <a:ext uri="{9D8B030D-6E8A-4147-A177-3AD203B41FA5}">
                      <a16:colId xmlns="" xmlns:a16="http://schemas.microsoft.com/office/drawing/2014/main" val="2752451900"/>
                    </a:ext>
                  </a:extLst>
                </a:gridCol>
                <a:gridCol w="1328153">
                  <a:extLst>
                    <a:ext uri="{9D8B030D-6E8A-4147-A177-3AD203B41FA5}">
                      <a16:colId xmlns="" xmlns:a16="http://schemas.microsoft.com/office/drawing/2014/main" val="1100825678"/>
                    </a:ext>
                  </a:extLst>
                </a:gridCol>
              </a:tblGrid>
              <a:tr h="79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 dirty="0">
                          <a:effectLst/>
                        </a:rPr>
                        <a:t>Код бюджета 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Куратор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 dirty="0">
                          <a:effectLst/>
                        </a:rPr>
                        <a:t>Контактный телефон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5352711"/>
                  </a:ext>
                </a:extLst>
              </a:tr>
              <a:tr h="150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 dirty="0">
                          <a:effectLst/>
                        </a:rPr>
                        <a:t>Бюджет Ульяновской области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 err="1">
                          <a:effectLst/>
                        </a:rPr>
                        <a:t>Емелина</a:t>
                      </a:r>
                      <a:r>
                        <a:rPr lang="ru-RU" sz="500" u="none" strike="noStrike" dirty="0">
                          <a:effectLst/>
                        </a:rPr>
                        <a:t> Ирина </a:t>
                      </a:r>
                      <a:r>
                        <a:rPr lang="ru-RU" sz="500" u="none" strike="noStrike" dirty="0" smtClean="0">
                          <a:effectLst/>
                        </a:rPr>
                        <a:t>Сергеевна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88422 42-75-70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1432678"/>
                  </a:ext>
                </a:extLst>
              </a:tr>
              <a:tr h="79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 dirty="0">
                          <a:effectLst/>
                        </a:rPr>
                        <a:t>Федеральный бюджет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Кадушкина Ольга Ивановна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rgbClr val="99C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88422 42-75-26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3287315"/>
                  </a:ext>
                </a:extLst>
              </a:tr>
              <a:tr h="79924">
                <a:tc>
                  <a:txBody>
                    <a:bodyPr/>
                    <a:lstStyle/>
                    <a:p>
                      <a:pPr algn="l" fontAlgn="auto"/>
                      <a:r>
                        <a:rPr lang="ru-RU" sz="500" u="none" strike="noStrike" dirty="0" smtClean="0">
                          <a:effectLst/>
                        </a:rPr>
                        <a:t> МО </a:t>
                      </a:r>
                      <a:r>
                        <a:rPr lang="ru-RU" sz="500" u="none" strike="noStrike" dirty="0" err="1" smtClean="0">
                          <a:effectLst/>
                        </a:rPr>
                        <a:t>Барышский</a:t>
                      </a:r>
                      <a:r>
                        <a:rPr lang="ru-RU" sz="500" u="none" strike="noStrike" dirty="0" smtClean="0">
                          <a:effectLst/>
                        </a:rPr>
                        <a:t> </a:t>
                      </a:r>
                      <a:r>
                        <a:rPr lang="ru-RU" sz="500" u="none" strike="noStrike" dirty="0">
                          <a:effectLst/>
                        </a:rPr>
                        <a:t>район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21918206"/>
                  </a:ext>
                </a:extLst>
              </a:tr>
              <a:tr h="79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 dirty="0" smtClean="0">
                          <a:effectLst/>
                        </a:rPr>
                        <a:t>МО Димитровград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73182950"/>
                  </a:ext>
                </a:extLst>
              </a:tr>
              <a:tr h="79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 dirty="0" smtClean="0">
                          <a:effectLst/>
                        </a:rPr>
                        <a:t>МО </a:t>
                      </a:r>
                      <a:r>
                        <a:rPr lang="ru-RU" sz="500" u="none" strike="noStrike" dirty="0" err="1" smtClean="0">
                          <a:effectLst/>
                        </a:rPr>
                        <a:t>Новоульяновск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5314471"/>
                  </a:ext>
                </a:extLst>
              </a:tr>
              <a:tr h="140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 dirty="0" smtClean="0">
                          <a:effectLst/>
                        </a:rPr>
                        <a:t>МО</a:t>
                      </a:r>
                      <a:r>
                        <a:rPr lang="ru-RU" sz="5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500" u="none" strike="noStrike" baseline="0" dirty="0" err="1" smtClean="0">
                          <a:effectLst/>
                        </a:rPr>
                        <a:t>г</a:t>
                      </a:r>
                      <a:r>
                        <a:rPr lang="ru-RU" sz="500" u="none" strike="noStrike" dirty="0" err="1" smtClean="0">
                          <a:effectLst/>
                        </a:rPr>
                        <a:t>.Ульяновск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 dirty="0">
                          <a:effectLst/>
                        </a:rPr>
                        <a:t>Панина </a:t>
                      </a:r>
                      <a:r>
                        <a:rPr lang="ru-RU" sz="500" u="none" strike="noStrike" dirty="0" smtClean="0">
                          <a:effectLst/>
                        </a:rPr>
                        <a:t>Ксения Валерьевна</a:t>
                      </a:r>
                    </a:p>
                    <a:p>
                      <a:pPr algn="ctr" fontAlgn="b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88422 </a:t>
                      </a:r>
                      <a:r>
                        <a:rPr lang="ru-RU" sz="500" u="none" strike="noStrike" dirty="0" smtClean="0">
                          <a:effectLst/>
                        </a:rPr>
                        <a:t>42-75-94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6009306"/>
                  </a:ext>
                </a:extLst>
              </a:tr>
              <a:tr h="79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 dirty="0" smtClean="0">
                          <a:effectLst/>
                        </a:rPr>
                        <a:t>МО </a:t>
                      </a:r>
                      <a:r>
                        <a:rPr lang="ru-RU" sz="500" u="none" strike="noStrike" dirty="0" err="1" smtClean="0">
                          <a:effectLst/>
                        </a:rPr>
                        <a:t>г.Ульяновск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 err="1">
                          <a:effectLst/>
                        </a:rPr>
                        <a:t>Шамордина</a:t>
                      </a:r>
                      <a:r>
                        <a:rPr lang="ru-RU" sz="500" u="none" strike="noStrike" dirty="0">
                          <a:effectLst/>
                        </a:rPr>
                        <a:t> Светлана Владимировна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rgbClr val="00B0F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88422 42-75-57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643122"/>
                  </a:ext>
                </a:extLst>
              </a:tr>
              <a:tr h="79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 dirty="0" smtClean="0">
                          <a:effectLst/>
                        </a:rPr>
                        <a:t>МО </a:t>
                      </a:r>
                      <a:r>
                        <a:rPr lang="ru-RU" sz="500" u="none" strike="noStrike" dirty="0" err="1" smtClean="0">
                          <a:effectLst/>
                        </a:rPr>
                        <a:t>Вешкаймский</a:t>
                      </a:r>
                      <a:r>
                        <a:rPr lang="ru-RU" sz="500" u="none" strike="noStrike" dirty="0" smtClean="0">
                          <a:effectLst/>
                        </a:rPr>
                        <a:t> </a:t>
                      </a:r>
                      <a:r>
                        <a:rPr lang="ru-RU" sz="500" u="none" strike="noStrike" dirty="0">
                          <a:effectLst/>
                        </a:rPr>
                        <a:t>район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82419904"/>
                  </a:ext>
                </a:extLst>
              </a:tr>
              <a:tr h="79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 dirty="0" smtClean="0">
                          <a:effectLst/>
                        </a:rPr>
                        <a:t>МО </a:t>
                      </a:r>
                      <a:r>
                        <a:rPr lang="ru-RU" sz="500" u="none" strike="noStrike" dirty="0" err="1" smtClean="0">
                          <a:effectLst/>
                        </a:rPr>
                        <a:t>Карсунский</a:t>
                      </a:r>
                      <a:r>
                        <a:rPr lang="ru-RU" sz="500" u="none" strike="noStrike" dirty="0" smtClean="0">
                          <a:effectLst/>
                        </a:rPr>
                        <a:t> </a:t>
                      </a:r>
                      <a:r>
                        <a:rPr lang="ru-RU" sz="500" u="none" strike="noStrike" dirty="0">
                          <a:effectLst/>
                        </a:rPr>
                        <a:t>район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2598111"/>
                  </a:ext>
                </a:extLst>
              </a:tr>
              <a:tr h="79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 dirty="0" smtClean="0">
                          <a:effectLst/>
                        </a:rPr>
                        <a:t>МО Радищевский </a:t>
                      </a:r>
                      <a:r>
                        <a:rPr lang="ru-RU" sz="500" u="none" strike="noStrike" dirty="0">
                          <a:effectLst/>
                        </a:rPr>
                        <a:t>район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7595501"/>
                  </a:ext>
                </a:extLst>
              </a:tr>
              <a:tr h="79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 dirty="0" smtClean="0">
                          <a:effectLst/>
                        </a:rPr>
                        <a:t>МО </a:t>
                      </a:r>
                      <a:r>
                        <a:rPr lang="ru-RU" sz="500" u="none" strike="noStrike" dirty="0" err="1" smtClean="0">
                          <a:effectLst/>
                        </a:rPr>
                        <a:t>Инзенский</a:t>
                      </a:r>
                      <a:r>
                        <a:rPr lang="ru-RU" sz="500" u="none" strike="noStrike" dirty="0" smtClean="0">
                          <a:effectLst/>
                        </a:rPr>
                        <a:t> </a:t>
                      </a:r>
                      <a:r>
                        <a:rPr lang="ru-RU" sz="500" u="none" strike="noStrike" dirty="0">
                          <a:effectLst/>
                        </a:rPr>
                        <a:t>район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 err="1">
                          <a:effectLst/>
                        </a:rPr>
                        <a:t>Басырова</a:t>
                      </a:r>
                      <a:r>
                        <a:rPr lang="ru-RU" sz="500" u="none" strike="noStrike" dirty="0">
                          <a:effectLst/>
                        </a:rPr>
                        <a:t> Эльвира </a:t>
                      </a:r>
                      <a:r>
                        <a:rPr lang="ru-RU" sz="500" u="none" strike="noStrike" dirty="0" err="1">
                          <a:effectLst/>
                        </a:rPr>
                        <a:t>Рамилевна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rgbClr val="FFC0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88422 42-75-90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5192127"/>
                  </a:ext>
                </a:extLst>
              </a:tr>
              <a:tr h="79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 dirty="0" smtClean="0">
                          <a:effectLst/>
                        </a:rPr>
                        <a:t>МО </a:t>
                      </a:r>
                      <a:r>
                        <a:rPr lang="ru-RU" sz="500" u="none" strike="noStrike" dirty="0" err="1" smtClean="0">
                          <a:effectLst/>
                        </a:rPr>
                        <a:t>Кузоватовский</a:t>
                      </a:r>
                      <a:r>
                        <a:rPr lang="ru-RU" sz="500" u="none" strike="noStrike" dirty="0" smtClean="0">
                          <a:effectLst/>
                        </a:rPr>
                        <a:t> </a:t>
                      </a:r>
                      <a:r>
                        <a:rPr lang="ru-RU" sz="500" u="none" strike="noStrike" dirty="0">
                          <a:effectLst/>
                        </a:rPr>
                        <a:t>район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1886708"/>
                  </a:ext>
                </a:extLst>
              </a:tr>
              <a:tr h="79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 dirty="0" smtClean="0">
                          <a:effectLst/>
                        </a:rPr>
                        <a:t>МО </a:t>
                      </a:r>
                      <a:r>
                        <a:rPr lang="ru-RU" sz="500" u="none" strike="noStrike" dirty="0" err="1" smtClean="0">
                          <a:effectLst/>
                        </a:rPr>
                        <a:t>Майнский</a:t>
                      </a:r>
                      <a:r>
                        <a:rPr lang="ru-RU" sz="500" u="none" strike="noStrike" dirty="0" smtClean="0">
                          <a:effectLst/>
                        </a:rPr>
                        <a:t> </a:t>
                      </a:r>
                      <a:r>
                        <a:rPr lang="ru-RU" sz="500" u="none" strike="noStrike" dirty="0">
                          <a:effectLst/>
                        </a:rPr>
                        <a:t>район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53577132"/>
                  </a:ext>
                </a:extLst>
              </a:tr>
              <a:tr h="79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 dirty="0" smtClean="0">
                          <a:effectLst/>
                        </a:rPr>
                        <a:t>МО </a:t>
                      </a:r>
                      <a:r>
                        <a:rPr lang="ru-RU" sz="500" u="none" strike="noStrike" dirty="0" err="1" smtClean="0">
                          <a:effectLst/>
                        </a:rPr>
                        <a:t>Мелекесский</a:t>
                      </a:r>
                      <a:r>
                        <a:rPr lang="ru-RU" sz="500" u="none" strike="noStrike" dirty="0" smtClean="0">
                          <a:effectLst/>
                        </a:rPr>
                        <a:t> </a:t>
                      </a:r>
                      <a:r>
                        <a:rPr lang="ru-RU" sz="500" u="none" strike="noStrike" dirty="0">
                          <a:effectLst/>
                        </a:rPr>
                        <a:t>район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7009949"/>
                  </a:ext>
                </a:extLst>
              </a:tr>
              <a:tr h="79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 dirty="0" smtClean="0">
                          <a:effectLst/>
                        </a:rPr>
                        <a:t>МО Николаевский </a:t>
                      </a:r>
                      <a:r>
                        <a:rPr lang="ru-RU" sz="500" u="none" strike="noStrike" dirty="0">
                          <a:effectLst/>
                        </a:rPr>
                        <a:t>район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48409578"/>
                  </a:ext>
                </a:extLst>
              </a:tr>
              <a:tr h="79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 dirty="0" smtClean="0">
                          <a:effectLst/>
                        </a:rPr>
                        <a:t>МО </a:t>
                      </a:r>
                      <a:r>
                        <a:rPr lang="ru-RU" sz="500" u="none" strike="noStrike" dirty="0" err="1" smtClean="0">
                          <a:effectLst/>
                        </a:rPr>
                        <a:t>Новомалыклинский</a:t>
                      </a:r>
                      <a:r>
                        <a:rPr lang="ru-RU" sz="500" u="none" strike="noStrike" dirty="0" smtClean="0">
                          <a:effectLst/>
                        </a:rPr>
                        <a:t> </a:t>
                      </a:r>
                      <a:r>
                        <a:rPr lang="ru-RU" sz="500" u="none" strike="noStrike" dirty="0">
                          <a:effectLst/>
                        </a:rPr>
                        <a:t>район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 err="1">
                          <a:effectLst/>
                        </a:rPr>
                        <a:t>Жаднова</a:t>
                      </a:r>
                      <a:r>
                        <a:rPr lang="ru-RU" sz="500" u="none" strike="noStrike" dirty="0">
                          <a:effectLst/>
                        </a:rPr>
                        <a:t> Валентина Ивановна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rgbClr val="FFFF00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88422 </a:t>
                      </a:r>
                      <a:r>
                        <a:rPr lang="ru-RU" sz="500" u="none" strike="noStrike" dirty="0" smtClean="0">
                          <a:effectLst/>
                        </a:rPr>
                        <a:t>42-75-93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4556217"/>
                  </a:ext>
                </a:extLst>
              </a:tr>
              <a:tr h="79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 dirty="0" smtClean="0">
                          <a:effectLst/>
                        </a:rPr>
                        <a:t>МО Новоспасский </a:t>
                      </a:r>
                      <a:r>
                        <a:rPr lang="ru-RU" sz="500" u="none" strike="noStrike" dirty="0">
                          <a:effectLst/>
                        </a:rPr>
                        <a:t>район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64261698"/>
                  </a:ext>
                </a:extLst>
              </a:tr>
              <a:tr h="79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 dirty="0" smtClean="0">
                          <a:effectLst/>
                        </a:rPr>
                        <a:t>МО Павловский </a:t>
                      </a:r>
                      <a:r>
                        <a:rPr lang="ru-RU" sz="500" u="none" strike="noStrike" dirty="0">
                          <a:effectLst/>
                        </a:rPr>
                        <a:t>район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5988828"/>
                  </a:ext>
                </a:extLst>
              </a:tr>
              <a:tr h="79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 dirty="0" smtClean="0">
                          <a:effectLst/>
                        </a:rPr>
                        <a:t>МО </a:t>
                      </a:r>
                      <a:r>
                        <a:rPr lang="ru-RU" sz="500" u="none" strike="noStrike" dirty="0" err="1" smtClean="0">
                          <a:effectLst/>
                        </a:rPr>
                        <a:t>Сенгилеевский</a:t>
                      </a:r>
                      <a:r>
                        <a:rPr lang="ru-RU" sz="500" u="none" strike="noStrike" dirty="0" smtClean="0">
                          <a:effectLst/>
                        </a:rPr>
                        <a:t> </a:t>
                      </a:r>
                      <a:r>
                        <a:rPr lang="ru-RU" sz="500" u="none" strike="noStrike" dirty="0">
                          <a:effectLst/>
                        </a:rPr>
                        <a:t>район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58732086"/>
                  </a:ext>
                </a:extLst>
              </a:tr>
              <a:tr h="79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 dirty="0" smtClean="0">
                          <a:effectLst/>
                        </a:rPr>
                        <a:t>МО </a:t>
                      </a:r>
                      <a:r>
                        <a:rPr lang="ru-RU" sz="500" u="none" strike="noStrike" dirty="0" err="1" smtClean="0">
                          <a:effectLst/>
                        </a:rPr>
                        <a:t>Старокулаткинский</a:t>
                      </a:r>
                      <a:r>
                        <a:rPr lang="ru-RU" sz="500" u="none" strike="noStrike" dirty="0" smtClean="0">
                          <a:effectLst/>
                        </a:rPr>
                        <a:t> </a:t>
                      </a:r>
                      <a:r>
                        <a:rPr lang="ru-RU" sz="500" u="none" strike="noStrike" dirty="0">
                          <a:effectLst/>
                        </a:rPr>
                        <a:t>район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2010490"/>
                  </a:ext>
                </a:extLst>
              </a:tr>
              <a:tr h="79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 dirty="0" smtClean="0">
                          <a:effectLst/>
                        </a:rPr>
                        <a:t>МО </a:t>
                      </a:r>
                      <a:r>
                        <a:rPr lang="ru-RU" sz="500" u="none" strike="noStrike" dirty="0" err="1" smtClean="0">
                          <a:effectLst/>
                        </a:rPr>
                        <a:t>Старомайнский</a:t>
                      </a:r>
                      <a:r>
                        <a:rPr lang="ru-RU" sz="500" u="none" strike="noStrike" dirty="0" smtClean="0">
                          <a:effectLst/>
                        </a:rPr>
                        <a:t> </a:t>
                      </a:r>
                      <a:r>
                        <a:rPr lang="ru-RU" sz="500" u="none" strike="noStrike" dirty="0">
                          <a:effectLst/>
                        </a:rPr>
                        <a:t>район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7469399"/>
                  </a:ext>
                </a:extLst>
              </a:tr>
              <a:tr h="79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 dirty="0" smtClean="0">
                          <a:effectLst/>
                        </a:rPr>
                        <a:t>МО </a:t>
                      </a:r>
                      <a:r>
                        <a:rPr lang="ru-RU" sz="500" u="none" strike="noStrike" dirty="0" err="1" smtClean="0">
                          <a:effectLst/>
                        </a:rPr>
                        <a:t>Сурский</a:t>
                      </a:r>
                      <a:r>
                        <a:rPr lang="ru-RU" sz="500" u="none" strike="noStrike" dirty="0" smtClean="0">
                          <a:effectLst/>
                        </a:rPr>
                        <a:t> </a:t>
                      </a:r>
                      <a:r>
                        <a:rPr lang="ru-RU" sz="500" u="none" strike="noStrike" dirty="0">
                          <a:effectLst/>
                        </a:rPr>
                        <a:t>район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 err="1">
                          <a:effectLst/>
                        </a:rPr>
                        <a:t>Куряева</a:t>
                      </a:r>
                      <a:r>
                        <a:rPr lang="ru-RU" sz="500" u="none" strike="noStrike" dirty="0">
                          <a:effectLst/>
                        </a:rPr>
                        <a:t> Елена Петровна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rgbClr val="92D050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88422 42-75-55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9081620"/>
                  </a:ext>
                </a:extLst>
              </a:tr>
              <a:tr h="79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 dirty="0" smtClean="0">
                          <a:effectLst/>
                        </a:rPr>
                        <a:t>МО </a:t>
                      </a:r>
                      <a:r>
                        <a:rPr lang="ru-RU" sz="500" u="none" strike="noStrike" dirty="0" err="1" smtClean="0">
                          <a:effectLst/>
                        </a:rPr>
                        <a:t>Тереньгульский</a:t>
                      </a:r>
                      <a:r>
                        <a:rPr lang="ru-RU" sz="500" u="none" strike="noStrike" dirty="0" smtClean="0">
                          <a:effectLst/>
                        </a:rPr>
                        <a:t> </a:t>
                      </a:r>
                      <a:r>
                        <a:rPr lang="ru-RU" sz="500" u="none" strike="noStrike" dirty="0">
                          <a:effectLst/>
                        </a:rPr>
                        <a:t>район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5032810"/>
                  </a:ext>
                </a:extLst>
              </a:tr>
              <a:tr h="79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 dirty="0" smtClean="0">
                          <a:effectLst/>
                        </a:rPr>
                        <a:t>МО Ульяновский </a:t>
                      </a:r>
                      <a:r>
                        <a:rPr lang="ru-RU" sz="500" u="none" strike="noStrike" dirty="0">
                          <a:effectLst/>
                        </a:rPr>
                        <a:t>район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42619353"/>
                  </a:ext>
                </a:extLst>
              </a:tr>
              <a:tr h="79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 dirty="0" smtClean="0">
                          <a:effectLst/>
                        </a:rPr>
                        <a:t>МО </a:t>
                      </a:r>
                      <a:r>
                        <a:rPr lang="ru-RU" sz="500" u="none" strike="noStrike" dirty="0" err="1" smtClean="0">
                          <a:effectLst/>
                        </a:rPr>
                        <a:t>Цильнинский</a:t>
                      </a:r>
                      <a:r>
                        <a:rPr lang="ru-RU" sz="500" u="none" strike="noStrike" dirty="0" smtClean="0">
                          <a:effectLst/>
                        </a:rPr>
                        <a:t> </a:t>
                      </a:r>
                      <a:r>
                        <a:rPr lang="ru-RU" sz="500" u="none" strike="noStrike" dirty="0">
                          <a:effectLst/>
                        </a:rPr>
                        <a:t>район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4629921"/>
                  </a:ext>
                </a:extLst>
              </a:tr>
              <a:tr h="79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 dirty="0" smtClean="0">
                          <a:effectLst/>
                        </a:rPr>
                        <a:t>МО </a:t>
                      </a:r>
                      <a:r>
                        <a:rPr lang="ru-RU" sz="500" u="none" strike="noStrike" dirty="0" err="1" smtClean="0">
                          <a:effectLst/>
                        </a:rPr>
                        <a:t>Чердаклинский</a:t>
                      </a:r>
                      <a:r>
                        <a:rPr lang="ru-RU" sz="500" u="none" strike="noStrike" dirty="0" smtClean="0">
                          <a:effectLst/>
                        </a:rPr>
                        <a:t> </a:t>
                      </a:r>
                      <a:r>
                        <a:rPr lang="ru-RU" sz="500" u="none" strike="noStrike" dirty="0">
                          <a:effectLst/>
                        </a:rPr>
                        <a:t>район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87082908"/>
                  </a:ext>
                </a:extLst>
              </a:tr>
              <a:tr h="79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 dirty="0" smtClean="0">
                          <a:effectLst/>
                        </a:rPr>
                        <a:t>МО </a:t>
                      </a:r>
                      <a:r>
                        <a:rPr lang="ru-RU" sz="500" u="none" strike="noStrike" dirty="0" err="1" smtClean="0">
                          <a:effectLst/>
                        </a:rPr>
                        <a:t>Базарносызганский</a:t>
                      </a:r>
                      <a:r>
                        <a:rPr lang="ru-RU" sz="500" u="none" strike="noStrike" dirty="0" smtClean="0">
                          <a:effectLst/>
                        </a:rPr>
                        <a:t> </a:t>
                      </a:r>
                      <a:r>
                        <a:rPr lang="ru-RU" sz="500" u="none" strike="noStrike" dirty="0">
                          <a:effectLst/>
                        </a:rPr>
                        <a:t>район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3938440"/>
                  </a:ext>
                </a:extLst>
              </a:tr>
              <a:tr h="79924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b"/>
                </a:tc>
                <a:extLst>
                  <a:ext uri="{0D108BD9-81ED-4DB2-BD59-A6C34878D82A}">
                    <a16:rowId xmlns="" xmlns:a16="http://schemas.microsoft.com/office/drawing/2014/main" val="2749463997"/>
                  </a:ext>
                </a:extLst>
              </a:tr>
              <a:tr h="79924"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Начальник Отдела бюджетного учета и отчетности по операциям бюджетов - главный бухгалтер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b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 dirty="0" err="1">
                          <a:effectLst/>
                        </a:rPr>
                        <a:t>Барышева</a:t>
                      </a:r>
                      <a:r>
                        <a:rPr lang="ru-RU" sz="500" u="none" strike="noStrike" dirty="0">
                          <a:effectLst/>
                        </a:rPr>
                        <a:t> Галина Борисовна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b"/>
                </a:tc>
                <a:extLst>
                  <a:ext uri="{0D108BD9-81ED-4DB2-BD59-A6C34878D82A}">
                    <a16:rowId xmlns="" xmlns:a16="http://schemas.microsoft.com/office/drawing/2014/main" val="1182567424"/>
                  </a:ext>
                </a:extLst>
              </a:tr>
              <a:tr h="7992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 dirty="0">
                          <a:effectLst/>
                        </a:rPr>
                        <a:t>88422 42-75-29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b"/>
                </a:tc>
                <a:extLst>
                  <a:ext uri="{0D108BD9-81ED-4DB2-BD59-A6C34878D82A}">
                    <a16:rowId xmlns="" xmlns:a16="http://schemas.microsoft.com/office/drawing/2014/main" val="1341420336"/>
                  </a:ext>
                </a:extLst>
              </a:tr>
              <a:tr h="79924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b"/>
                </a:tc>
                <a:extLst>
                  <a:ext uri="{0D108BD9-81ED-4DB2-BD59-A6C34878D82A}">
                    <a16:rowId xmlns="" xmlns:a16="http://schemas.microsoft.com/office/drawing/2014/main" val="488499048"/>
                  </a:ext>
                </a:extLst>
              </a:tr>
              <a:tr h="79924"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Заместитель начальник Отдела бюджетного учета и отчетности по операциям бюджетов 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b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 dirty="0">
                          <a:effectLst/>
                        </a:rPr>
                        <a:t>Чиркина Ольга Павловна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b"/>
                </a:tc>
                <a:extLst>
                  <a:ext uri="{0D108BD9-81ED-4DB2-BD59-A6C34878D82A}">
                    <a16:rowId xmlns="" xmlns:a16="http://schemas.microsoft.com/office/drawing/2014/main" val="2429265561"/>
                  </a:ext>
                </a:extLst>
              </a:tr>
              <a:tr h="7992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 dirty="0">
                          <a:effectLst/>
                        </a:rPr>
                        <a:t>88422 42-75-59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9" marR="3149" marT="3149" marB="0" anchor="b"/>
                </a:tc>
                <a:extLst>
                  <a:ext uri="{0D108BD9-81ED-4DB2-BD59-A6C34878D82A}">
                    <a16:rowId xmlns="" xmlns:a16="http://schemas.microsoft.com/office/drawing/2014/main" val="3814815980"/>
                  </a:ext>
                </a:extLst>
              </a:tr>
            </a:tbl>
          </a:graphicData>
        </a:graphic>
      </p:graphicFrame>
      <p:sp>
        <p:nvSpPr>
          <p:cNvPr id="6" name="Правая фигурная скобка 5"/>
          <p:cNvSpPr/>
          <p:nvPr/>
        </p:nvSpPr>
        <p:spPr>
          <a:xfrm>
            <a:off x="1663700" y="555625"/>
            <a:ext cx="152400" cy="2768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1663700" y="979320"/>
            <a:ext cx="152400" cy="304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1682750" y="1321638"/>
            <a:ext cx="117384" cy="3761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1685834" y="1722081"/>
            <a:ext cx="114300" cy="4731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1682750" y="2195274"/>
            <a:ext cx="152400" cy="4537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1586774" y="863650"/>
            <a:ext cx="152400" cy="1048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авая фигурная скобка 22"/>
          <p:cNvSpPr/>
          <p:nvPr/>
        </p:nvSpPr>
        <p:spPr>
          <a:xfrm>
            <a:off x="1593124" y="386024"/>
            <a:ext cx="152400" cy="137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7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ФКР_РАБОТА\ИНСТРУКЦИЯ ПОЛЬЗОВАТЕЛЯМ\Картинки\галочка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250825"/>
            <a:ext cx="168275" cy="17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xtLst/>
        </p:spPr>
      </p:pic>
      <p:sp>
        <p:nvSpPr>
          <p:cNvPr id="4" name="object 9"/>
          <p:cNvSpPr/>
          <p:nvPr/>
        </p:nvSpPr>
        <p:spPr>
          <a:xfrm>
            <a:off x="4519473" y="207610"/>
            <a:ext cx="1240523" cy="2752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673100" y="708025"/>
            <a:ext cx="46482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</a:rPr>
              <a:t>Информационные материалы совещания на тему  «Обучающий </a:t>
            </a:r>
            <a:r>
              <a:rPr lang="ru-RU" sz="800" b="1" dirty="0">
                <a:solidFill>
                  <a:schemeClr val="accent1">
                    <a:lumMod val="50000"/>
                  </a:schemeClr>
                </a:solidFill>
              </a:rPr>
              <a:t>семинар</a:t>
            </a:r>
            <a:r>
              <a:rPr lang="en-US" sz="800" b="1" dirty="0">
                <a:solidFill>
                  <a:schemeClr val="accent1">
                    <a:lumMod val="50000"/>
                  </a:schemeClr>
                </a:solidFill>
              </a:rPr>
              <a:t> c </a:t>
            </a:r>
            <a:r>
              <a:rPr lang="ru-RU" sz="800" b="1" dirty="0">
                <a:solidFill>
                  <a:schemeClr val="accent1">
                    <a:lumMod val="50000"/>
                  </a:schemeClr>
                </a:solidFill>
              </a:rPr>
              <a:t>представителями финансовых </a:t>
            </a: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</a:rPr>
              <a:t>органов </a:t>
            </a:r>
            <a:r>
              <a:rPr lang="ru-RU" sz="800" b="1" dirty="0">
                <a:solidFill>
                  <a:schemeClr val="accent1">
                    <a:lumMod val="50000"/>
                  </a:schemeClr>
                </a:solidFill>
              </a:rPr>
              <a:t>субъектов Российской Федерации и </a:t>
            </a:r>
          </a:p>
          <a:p>
            <a:pPr algn="ctr"/>
            <a:r>
              <a:rPr lang="ru-RU" sz="800" b="1" dirty="0">
                <a:solidFill>
                  <a:schemeClr val="accent1">
                    <a:lumMod val="50000"/>
                  </a:schemeClr>
                </a:solidFill>
              </a:rPr>
              <a:t>органов-учредителей по субъектам Российской Федерации</a:t>
            </a:r>
          </a:p>
          <a:p>
            <a:pPr algn="ctr"/>
            <a:r>
              <a:rPr lang="ru-RU" sz="800" b="1" dirty="0">
                <a:solidFill>
                  <a:schemeClr val="accent1">
                    <a:lumMod val="50000"/>
                  </a:schemeClr>
                </a:solidFill>
              </a:rPr>
              <a:t> по вопросам своевременного и качественного  размещения информации государственными и муниципальными учреждениями на официальном сайте в сети «Интернет» </a:t>
            </a:r>
            <a:r>
              <a:rPr lang="en-US" sz="800" b="1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www.bus.gov.ru</a:t>
            </a:r>
            <a:r>
              <a:rPr lang="ru-RU" sz="8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sz="800" b="1" dirty="0">
                <a:solidFill>
                  <a:schemeClr val="accent1">
                    <a:lumMod val="50000"/>
                  </a:schemeClr>
                </a:solidFill>
              </a:rPr>
              <a:t>учетом анализа результатов мониторинговых отчетов, составленных по состоянию на 01 июля 2023 г</a:t>
            </a: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</a:rPr>
              <a:t>.»  будут размещены на официальном сайте </a:t>
            </a:r>
            <a:r>
              <a:rPr lang="en-US" dirty="0" smtClean="0"/>
              <a:t>ulyanovsk.roskazna.gov.ru</a:t>
            </a:r>
            <a:r>
              <a:rPr lang="ru-RU" dirty="0" smtClean="0"/>
              <a:t> </a:t>
            </a:r>
          </a:p>
          <a:p>
            <a:pPr algn="ctr"/>
            <a:r>
              <a:rPr lang="ru-RU" sz="800" b="1" dirty="0" smtClean="0">
                <a:solidFill>
                  <a:schemeClr val="accent2">
                    <a:lumMod val="50000"/>
                  </a:schemeClr>
                </a:solidFill>
              </a:rPr>
              <a:t>В разделе:  ГИС: Официальный сайт ГМУ (</a:t>
            </a:r>
            <a:r>
              <a:rPr lang="en-US" sz="800" b="1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bus.gov.ru</a:t>
            </a:r>
            <a:r>
              <a:rPr lang="ru-RU" sz="8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ФКР_РАБОТА\ИНСТРУКЦИЯ ПОЛЬЗОВАТЕЛЯМ\Картинки\галочка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250825"/>
            <a:ext cx="168275" cy="17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xtLst/>
        </p:spPr>
      </p:pic>
      <p:sp>
        <p:nvSpPr>
          <p:cNvPr id="4" name="object 9"/>
          <p:cNvSpPr/>
          <p:nvPr/>
        </p:nvSpPr>
        <p:spPr>
          <a:xfrm>
            <a:off x="4519473" y="207610"/>
            <a:ext cx="1240523" cy="2752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825500" y="2079625"/>
            <a:ext cx="4267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9300" y="534471"/>
            <a:ext cx="4343400" cy="1392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Создана группа в телеграмм канале: </a:t>
            </a:r>
            <a:r>
              <a:rPr lang="en-US" dirty="0"/>
              <a:t>BUS.GOV.RU_</a:t>
            </a:r>
            <a:r>
              <a:rPr lang="ru-RU" dirty="0" err="1"/>
              <a:t>Ульяновск_НОВОСТИ</a:t>
            </a:r>
            <a:r>
              <a:rPr lang="ru-RU" dirty="0"/>
              <a:t>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ссылка</a:t>
            </a:r>
            <a:endParaRPr lang="ru-RU" dirty="0" smtClean="0">
              <a:hlinkClick r:id="rId5"/>
            </a:endParaRPr>
          </a:p>
          <a:p>
            <a:pPr algn="ctr"/>
            <a:r>
              <a:rPr lang="en-US" dirty="0" smtClean="0">
                <a:hlinkClick r:id="rId5"/>
              </a:rPr>
              <a:t>https</a:t>
            </a:r>
            <a:r>
              <a:rPr lang="ru-RU" dirty="0" smtClean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t.me</a:t>
            </a:r>
            <a:r>
              <a:rPr lang="ru-RU" dirty="0" smtClean="0">
                <a:hlinkClick r:id="rId5"/>
              </a:rPr>
              <a:t>/</a:t>
            </a:r>
            <a:r>
              <a:rPr lang="en-US" dirty="0" smtClean="0">
                <a:hlinkClick r:id="rId5"/>
              </a:rPr>
              <a:t>+rWLDjpDBMN840Dgy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16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ФКР_РАБОТА\ИНСТРУКЦИЯ ПОЛЬЗОВАТЕЛЯМ\Картинки\галочка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428625"/>
            <a:ext cx="168275" cy="17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xtLst/>
        </p:spPr>
      </p:pic>
      <p:sp>
        <p:nvSpPr>
          <p:cNvPr id="9" name="Прямоугольник 8"/>
          <p:cNvSpPr/>
          <p:nvPr/>
        </p:nvSpPr>
        <p:spPr>
          <a:xfrm>
            <a:off x="284162" y="174625"/>
            <a:ext cx="5341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  </a:t>
            </a:r>
          </a:p>
          <a:p>
            <a:pPr algn="just"/>
            <a:r>
              <a:rPr lang="ru-RU" sz="1200" dirty="0" smtClean="0"/>
              <a:t>»,</a:t>
            </a:r>
            <a:endParaRPr lang="ru-RU" sz="1200" dirty="0"/>
          </a:p>
        </p:txBody>
      </p:sp>
      <p:sp>
        <p:nvSpPr>
          <p:cNvPr id="4" name="object 9"/>
          <p:cNvSpPr/>
          <p:nvPr/>
        </p:nvSpPr>
        <p:spPr>
          <a:xfrm>
            <a:off x="4519473" y="207610"/>
            <a:ext cx="1240523" cy="2752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375474" y="197668"/>
            <a:ext cx="2586500" cy="246201"/>
          </a:xfrm>
          <a:prstGeom prst="rect">
            <a:avLst/>
          </a:prstGeom>
        </p:spPr>
        <p:txBody>
          <a:bodyPr wrap="none" lIns="91419" tIns="45710" rIns="91419" bIns="45710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2730500" y="148762"/>
            <a:ext cx="2873472" cy="317535"/>
          </a:xfrm>
          <a:prstGeom prst="roundRect">
            <a:avLst/>
          </a:prstGeom>
          <a:solidFill>
            <a:schemeClr val="tx2">
              <a:lumMod val="2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Нормативная документация</a:t>
            </a:r>
            <a:endParaRPr lang="ru-RU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87234" y="492774"/>
            <a:ext cx="2067066" cy="221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8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Информация о государственных (муниципальных) учреждениях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882900" y="501427"/>
            <a:ext cx="2667000" cy="1869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Segoe UI Light" panose="020B0502040204020203" pitchFamily="34" charset="0"/>
              </a:rPr>
              <a:t>Н</a:t>
            </a:r>
            <a:r>
              <a:rPr lang="ru-RU" sz="8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ормативные правовые акты Российской Федерации</a:t>
            </a:r>
            <a:endParaRPr lang="ru-RU" sz="8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18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803683" y="1020972"/>
            <a:ext cx="2822418" cy="598349"/>
          </a:xfrm>
          <a:prstGeom prst="roundRect">
            <a:avLst>
              <a:gd name="adj" fmla="val 3010"/>
            </a:avLst>
          </a:prstGeom>
          <a:solidFill>
            <a:schemeClr val="accent1">
              <a:lumMod val="50000"/>
            </a:schemeClr>
          </a:solidFill>
          <a:ln w="9525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ru-RU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Приказ </a:t>
            </a:r>
            <a:r>
              <a:rPr lang="ru-RU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Минфина России от </a:t>
            </a: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17.08.2020 N 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168н </a:t>
            </a:r>
          </a:p>
          <a:p>
            <a:pPr algn="ctr"/>
            <a:r>
              <a:rPr lang="ru-RU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(для федеральных бюджетных и автономных учреждений)</a:t>
            </a:r>
            <a:endParaRPr lang="ru-RU" sz="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Приказ </a:t>
            </a:r>
            <a:r>
              <a:rPr lang="ru-RU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Минфина России от </a:t>
            </a: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31.08.2018 N 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186н </a:t>
            </a:r>
          </a:p>
          <a:p>
            <a:pPr algn="ctr"/>
            <a:r>
              <a:rPr lang="ru-RU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(для государственных (муниципальных) бюджетных и автономных учреждений</a:t>
            </a:r>
            <a:r>
              <a:rPr lang="en-US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ru-RU" sz="8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803383" y="1657258"/>
            <a:ext cx="2822718" cy="253691"/>
          </a:xfrm>
          <a:prstGeom prst="roundRect">
            <a:avLst>
              <a:gd name="adj" fmla="val 3010"/>
            </a:avLst>
          </a:prstGeom>
          <a:solidFill>
            <a:schemeClr val="accent1">
              <a:lumMod val="50000"/>
            </a:schemeClr>
          </a:solidFill>
          <a:ln w="9525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Приказ Минфина России от </a:t>
            </a: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13.12.2017 N 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226н</a:t>
            </a:r>
            <a:r>
              <a:rPr lang="en-US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для </a:t>
            </a: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едеральных </a:t>
            </a:r>
            <a:r>
              <a:rPr lang="ru-RU" sz="80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учреждений)</a:t>
            </a:r>
            <a:endParaRPr lang="ru-RU" sz="8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803683" y="1948886"/>
            <a:ext cx="2800289" cy="240198"/>
          </a:xfrm>
          <a:prstGeom prst="roundRect">
            <a:avLst>
              <a:gd name="adj" fmla="val 3010"/>
            </a:avLst>
          </a:prstGeom>
          <a:solidFill>
            <a:schemeClr val="accent1">
              <a:lumMod val="50000"/>
            </a:schemeClr>
          </a:solidFill>
          <a:ln w="9525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Приказ Минфина России от </a:t>
            </a: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14.02.2018 N 26н</a:t>
            </a:r>
            <a:endParaRPr lang="ru-RU" sz="8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793714" y="2278146"/>
            <a:ext cx="2803765" cy="146003"/>
          </a:xfrm>
          <a:prstGeom prst="roundRect">
            <a:avLst>
              <a:gd name="adj" fmla="val 3010"/>
            </a:avLst>
          </a:prstGeom>
          <a:solidFill>
            <a:schemeClr val="accent1">
              <a:lumMod val="50000"/>
            </a:schemeClr>
          </a:solidFill>
          <a:ln w="9525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Приказ Минфина России от </a:t>
            </a: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02.11.2021 N 171н</a:t>
            </a:r>
            <a:endParaRPr lang="ru-RU" sz="8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800207" y="2468634"/>
            <a:ext cx="2797272" cy="232001"/>
          </a:xfrm>
          <a:prstGeom prst="roundRect">
            <a:avLst>
              <a:gd name="adj" fmla="val 3010"/>
            </a:avLst>
          </a:prstGeom>
          <a:solidFill>
            <a:schemeClr val="accent1">
              <a:lumMod val="50000"/>
            </a:schemeClr>
          </a:solidFill>
          <a:ln w="9525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ru-RU" sz="8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Постановление </a:t>
            </a:r>
            <a:r>
              <a:rPr lang="ru-RU" sz="8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Правительства </a:t>
            </a:r>
            <a:r>
              <a:rPr lang="ru-RU" sz="8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РФ от </a:t>
            </a: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26.06.2015 N 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640</a:t>
            </a:r>
          </a:p>
        </p:txBody>
      </p:sp>
      <p:sp>
        <p:nvSpPr>
          <p:cNvPr id="23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806700" y="2745456"/>
            <a:ext cx="2797272" cy="355651"/>
          </a:xfrm>
          <a:prstGeom prst="roundRect">
            <a:avLst>
              <a:gd name="adj" fmla="val 3010"/>
            </a:avLst>
          </a:prstGeom>
          <a:solidFill>
            <a:schemeClr val="accent1">
              <a:lumMod val="50000"/>
            </a:schemeClr>
          </a:solidFill>
          <a:ln w="9525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Приказ Минфина России от </a:t>
            </a: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28.12.2010 № 191н</a:t>
            </a:r>
            <a:r>
              <a:rPr lang="ru-RU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 </a:t>
            </a:r>
            <a:endParaRPr lang="ru-RU" sz="8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Приказ Минфина России от </a:t>
            </a: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25.03.2011 N 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33н</a:t>
            </a:r>
          </a:p>
        </p:txBody>
      </p:sp>
      <p:sp>
        <p:nvSpPr>
          <p:cNvPr id="25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825607" y="742077"/>
            <a:ext cx="2778365" cy="237566"/>
          </a:xfrm>
          <a:prstGeom prst="roundRect">
            <a:avLst>
              <a:gd name="adj" fmla="val 3010"/>
            </a:avLst>
          </a:prstGeom>
          <a:solidFill>
            <a:schemeClr val="accent1">
              <a:lumMod val="50000"/>
            </a:schemeClr>
          </a:solidFill>
          <a:ln w="9525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ru-RU" sz="8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Постановление </a:t>
            </a:r>
            <a:r>
              <a:rPr lang="ru-RU" sz="8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Правительства </a:t>
            </a:r>
            <a:r>
              <a:rPr lang="ru-RU" sz="8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РФ 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 </a:t>
            </a: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26.06.2015 N 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640</a:t>
            </a:r>
          </a:p>
        </p:txBody>
      </p:sp>
      <p:sp>
        <p:nvSpPr>
          <p:cNvPr id="2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47637" y="1984017"/>
            <a:ext cx="2582862" cy="248850"/>
          </a:xfrm>
          <a:prstGeom prst="roundRect">
            <a:avLst>
              <a:gd name="adj" fmla="val 3010"/>
            </a:avLst>
          </a:prstGeom>
          <a:solidFill>
            <a:schemeClr val="accent1">
              <a:lumMod val="50000"/>
            </a:schemeClr>
          </a:solidFill>
          <a:ln w="9525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Информация о показателях бюджетной сметы </a:t>
            </a:r>
          </a:p>
          <a:p>
            <a:pPr algn="ctr"/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(для казенных учреждений)</a:t>
            </a:r>
            <a:endParaRPr lang="ru-RU" sz="8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39700" y="1178038"/>
            <a:ext cx="2590799" cy="479220"/>
          </a:xfrm>
          <a:prstGeom prst="roundRect">
            <a:avLst>
              <a:gd name="adj" fmla="val 3010"/>
            </a:avLst>
          </a:prstGeom>
          <a:solidFill>
            <a:schemeClr val="accent1">
              <a:lumMod val="50000"/>
            </a:schemeClr>
          </a:solidFill>
          <a:ln w="9525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Информация о 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плане </a:t>
            </a: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финансово-хозяйственной деятельности государственного (муниципального) учреждения 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для автономных и бюджетных учреждений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7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139700" y="756275"/>
            <a:ext cx="2590799" cy="380238"/>
          </a:xfrm>
          <a:prstGeom prst="roundRect">
            <a:avLst>
              <a:gd name="adj" fmla="val 3010"/>
            </a:avLst>
          </a:prstGeom>
          <a:solidFill>
            <a:schemeClr val="accent1">
              <a:lumMod val="50000"/>
            </a:schemeClr>
          </a:solidFill>
          <a:ln w="9525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Информация о государственном </a:t>
            </a: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муниципальном) задании </a:t>
            </a: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оказание услуг (выполнение работ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 и его исполнении</a:t>
            </a: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0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39700" y="2259419"/>
            <a:ext cx="2590799" cy="232955"/>
          </a:xfrm>
          <a:prstGeom prst="roundRect">
            <a:avLst>
              <a:gd name="adj" fmla="val 3010"/>
            </a:avLst>
          </a:prstGeom>
          <a:solidFill>
            <a:schemeClr val="accent1">
              <a:lumMod val="50000"/>
            </a:schemeClr>
          </a:solidFill>
          <a:ln w="9525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нформация </a:t>
            </a: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 результатах деятельности и об использовании имущества</a:t>
            </a:r>
          </a:p>
        </p:txBody>
      </p:sp>
      <p:sp>
        <p:nvSpPr>
          <p:cNvPr id="41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47637" y="1687819"/>
            <a:ext cx="2582862" cy="261068"/>
          </a:xfrm>
          <a:prstGeom prst="roundRect">
            <a:avLst>
              <a:gd name="adj" fmla="val 3010"/>
            </a:avLst>
          </a:prstGeom>
          <a:solidFill>
            <a:schemeClr val="accent1">
              <a:lumMod val="50000"/>
            </a:schemeClr>
          </a:solidFill>
          <a:ln w="9525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Информация об операциях с целевыми средствами </a:t>
            </a: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(для автономных и бюджетных учреждений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55525" y="2545469"/>
            <a:ext cx="2574973" cy="257438"/>
          </a:xfrm>
          <a:prstGeom prst="roundRect">
            <a:avLst>
              <a:gd name="adj" fmla="val 3010"/>
            </a:avLst>
          </a:prstGeom>
          <a:solidFill>
            <a:schemeClr val="accent1">
              <a:lumMod val="50000"/>
            </a:schemeClr>
          </a:solidFill>
          <a:ln w="9525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Сведения </a:t>
            </a: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 проведенных в отношении учреждения контрольных мероприятиях и их 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результатах</a:t>
            </a: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3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47637" y="2835028"/>
            <a:ext cx="2543181" cy="304965"/>
          </a:xfrm>
          <a:prstGeom prst="roundRect">
            <a:avLst>
              <a:gd name="adj" fmla="val 3010"/>
            </a:avLst>
          </a:prstGeom>
          <a:solidFill>
            <a:schemeClr val="accent1">
              <a:lumMod val="50000"/>
            </a:schemeClr>
          </a:solidFill>
          <a:ln w="9525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Информация </a:t>
            </a: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 годовой бухгалтерской отчетности 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учреждения</a:t>
            </a: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2690818" y="756274"/>
            <a:ext cx="192082" cy="22336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>
            <a:off x="2663306" y="1230820"/>
            <a:ext cx="192082" cy="22336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>
            <a:off x="2690818" y="1696530"/>
            <a:ext cx="192082" cy="22336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>
            <a:off x="2659264" y="2007811"/>
            <a:ext cx="192082" cy="22336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>
            <a:off x="2640538" y="2227021"/>
            <a:ext cx="192082" cy="22336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>
            <a:off x="2634188" y="2503133"/>
            <a:ext cx="192082" cy="22336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>
            <a:off x="2645385" y="2890027"/>
            <a:ext cx="192082" cy="22336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35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ФКР_РАБОТА\ИНСТРУКЦИЯ ПОЛЬЗОВАТЕЛЯМ\Картинки\галочка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428625"/>
            <a:ext cx="168275" cy="17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xtLst/>
        </p:spPr>
      </p:pic>
      <p:sp>
        <p:nvSpPr>
          <p:cNvPr id="9" name="Прямоугольник 8"/>
          <p:cNvSpPr/>
          <p:nvPr/>
        </p:nvSpPr>
        <p:spPr>
          <a:xfrm>
            <a:off x="284162" y="183485"/>
            <a:ext cx="5341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  </a:t>
            </a:r>
          </a:p>
          <a:p>
            <a:pPr algn="just"/>
            <a:r>
              <a:rPr lang="ru-RU" sz="1200" dirty="0" smtClean="0"/>
              <a:t>»,</a:t>
            </a:r>
            <a:endParaRPr lang="ru-RU" sz="1200" dirty="0"/>
          </a:p>
        </p:txBody>
      </p:sp>
      <p:sp>
        <p:nvSpPr>
          <p:cNvPr id="4" name="object 9"/>
          <p:cNvSpPr/>
          <p:nvPr/>
        </p:nvSpPr>
        <p:spPr>
          <a:xfrm>
            <a:off x="4519473" y="207610"/>
            <a:ext cx="1240523" cy="2752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375474" y="197668"/>
            <a:ext cx="2586500" cy="246201"/>
          </a:xfrm>
          <a:prstGeom prst="rect">
            <a:avLst/>
          </a:prstGeom>
        </p:spPr>
        <p:txBody>
          <a:bodyPr wrap="none" lIns="91419" tIns="45710" rIns="91419" bIns="45710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2730500" y="148763"/>
            <a:ext cx="2873472" cy="265554"/>
          </a:xfrm>
          <a:prstGeom prst="roundRect">
            <a:avLst/>
          </a:prstGeom>
          <a:solidFill>
            <a:schemeClr val="tx2">
              <a:lumMod val="2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smtClean="0"/>
              <a:t>Состав размещаемой </a:t>
            </a:r>
            <a:r>
              <a:rPr lang="ru-RU" sz="1000" dirty="0" smtClean="0"/>
              <a:t>информации</a:t>
            </a:r>
            <a:endParaRPr lang="ru-RU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807738" y="778430"/>
            <a:ext cx="2796234" cy="409062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Подраздел: </a:t>
            </a:r>
            <a:r>
              <a:rPr lang="ru-RU" sz="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r>
              <a:rPr lang="ru-RU" sz="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государственном (муниципальном) задании </a:t>
            </a: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оказание услуг (выполнение работ) и его 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исполнении</a:t>
            </a: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06990" y="783188"/>
            <a:ext cx="2550217" cy="143302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/>
            <a:r>
              <a:rPr lang="ru-RU" sz="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Устав</a:t>
            </a: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в том числе внесенные в него изменения;</a:t>
            </a:r>
          </a:p>
          <a:p>
            <a:pPr algn="just"/>
            <a:r>
              <a:rPr lang="ru-RU" sz="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Свидетельство</a:t>
            </a:r>
            <a:r>
              <a:rPr lang="ru-RU" sz="800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о государственной регистрации учреждения</a:t>
            </a: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;</a:t>
            </a:r>
          </a:p>
          <a:p>
            <a:pPr algn="just"/>
            <a:r>
              <a:rPr lang="ru-RU" sz="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800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учредителя о создании учреждения;</a:t>
            </a:r>
          </a:p>
          <a:p>
            <a:pPr algn="just"/>
            <a:r>
              <a:rPr lang="ru-RU" sz="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ru-RU" sz="800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учредителя о назначении руководителя учреждения;</a:t>
            </a:r>
            <a:endParaRPr lang="ru-RU" sz="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Положения о филиалах</a:t>
            </a: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представительствах</a:t>
            </a:r>
          </a:p>
          <a:p>
            <a:pPr algn="just"/>
            <a:r>
              <a:rPr lang="ru-RU" sz="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органа, </a:t>
            </a:r>
            <a:r>
              <a:rPr lang="ru-RU" sz="800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осуществляющего функции и полномочия учредителя, о назначении членов наблюдательного совета автономного учреждения или досрочном прекращении их </a:t>
            </a:r>
            <a:r>
              <a:rPr lang="ru-RU" sz="800" dirty="0" smtClean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полномочий</a:t>
            </a: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7874" y="464342"/>
            <a:ext cx="4648200" cy="90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8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Информация о государственных (муниципальных) учреждениях</a:t>
            </a:r>
          </a:p>
        </p:txBody>
      </p:sp>
      <p:sp>
        <p:nvSpPr>
          <p:cNvPr id="32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820117" y="1957799"/>
            <a:ext cx="2805683" cy="424238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Подраздел: </a:t>
            </a:r>
            <a:r>
              <a:rPr lang="ru-RU" sz="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r>
              <a:rPr lang="ru-RU" sz="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плане ФХД </a:t>
            </a: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государственного (муниципального) учреждения (для автономных и бюджетных учреждений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825210" y="1589567"/>
            <a:ext cx="2800590" cy="347708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Подраздел: </a:t>
            </a:r>
            <a:r>
              <a:rPr lang="ru-RU" sz="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r>
              <a:rPr lang="ru-RU" sz="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операциях с целевыми </a:t>
            </a:r>
            <a:r>
              <a:rPr lang="ru-RU" sz="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средствами </a:t>
            </a: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(для автономных и бюджетных учреждений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820117" y="1224317"/>
            <a:ext cx="2805683" cy="34220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Подраздел: </a:t>
            </a:r>
            <a:r>
              <a:rPr lang="ru-RU" sz="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r>
              <a:rPr lang="ru-RU" sz="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показателях бюджетной сметы </a:t>
            </a: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(для казенных учреждений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ru-RU" sz="8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19756" y="2500451"/>
            <a:ext cx="2537451" cy="21257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ru-RU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Подраздел: </a:t>
            </a:r>
            <a:r>
              <a:rPr lang="ru-RU" sz="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r>
              <a:rPr lang="ru-RU" sz="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результатах деятельности </a:t>
            </a: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об использовании 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имущества</a:t>
            </a: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882900" y="2586535"/>
            <a:ext cx="2800289" cy="240198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/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Подраздел: </a:t>
            </a:r>
            <a:r>
              <a:rPr lang="ru-RU" sz="800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 проведенных в отношении учреждения контрольных мероприятиях и их 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результатах</a:t>
            </a: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19756" y="2748722"/>
            <a:ext cx="2537452" cy="322844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Подраздел: </a:t>
            </a:r>
            <a:r>
              <a:rPr lang="ru-RU" sz="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r>
              <a:rPr lang="ru-RU" sz="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годовой бухгалтерской отчетности </a:t>
            </a: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учреждения</a:t>
            </a:r>
            <a:endParaRPr lang="ru-RU" sz="8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803382" y="613618"/>
            <a:ext cx="2822418" cy="138995"/>
          </a:xfrm>
          <a:prstGeom prst="roundRect">
            <a:avLst>
              <a:gd name="adj" fmla="val 3010"/>
            </a:avLst>
          </a:prstGeom>
          <a:solidFill>
            <a:schemeClr val="accent1">
              <a:lumMod val="50000"/>
            </a:schemeClr>
          </a:solidFill>
          <a:ln w="9525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ru-RU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Плановые показатели деятельности (РАЗДЕЛ 2)</a:t>
            </a:r>
            <a:endParaRPr lang="ru-RU" sz="8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94355" y="605328"/>
            <a:ext cx="2562852" cy="138995"/>
          </a:xfrm>
          <a:prstGeom prst="roundRect">
            <a:avLst>
              <a:gd name="adj" fmla="val 3010"/>
            </a:avLst>
          </a:prstGeom>
          <a:solidFill>
            <a:schemeClr val="accent1">
              <a:lumMod val="50000"/>
            </a:schemeClr>
          </a:solidFill>
          <a:ln w="9525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ru-RU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информация об учреждении </a:t>
            </a:r>
            <a:r>
              <a:rPr lang="ru-RU" sz="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(РАЗДЕЛ 1)</a:t>
            </a:r>
            <a:endParaRPr lang="ru-RU" sz="7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22865" y="2251904"/>
            <a:ext cx="2534342" cy="199631"/>
          </a:xfrm>
          <a:prstGeom prst="roundRect">
            <a:avLst>
              <a:gd name="adj" fmla="val 3010"/>
            </a:avLst>
          </a:prstGeom>
          <a:solidFill>
            <a:schemeClr val="accent1">
              <a:lumMod val="50000"/>
            </a:schemeClr>
          </a:solidFill>
          <a:ln w="9525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ru-RU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Фактические показатели деятельности (РАЗДЕЛ 3)</a:t>
            </a:r>
            <a:endParaRPr lang="ru-RU" sz="8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6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ФКР_РАБОТА\ИНСТРУКЦИЯ ПОЛЬЗОВАТЕЛЯМ\Картинки\галочка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428625"/>
            <a:ext cx="168275" cy="17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xtLst/>
        </p:spPr>
      </p:pic>
      <p:sp>
        <p:nvSpPr>
          <p:cNvPr id="9" name="Прямоугольник 8"/>
          <p:cNvSpPr/>
          <p:nvPr/>
        </p:nvSpPr>
        <p:spPr>
          <a:xfrm>
            <a:off x="284162" y="183485"/>
            <a:ext cx="5341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  </a:t>
            </a:r>
          </a:p>
          <a:p>
            <a:pPr algn="just"/>
            <a:r>
              <a:rPr lang="ru-RU" sz="1200" dirty="0" smtClean="0"/>
              <a:t>»,</a:t>
            </a:r>
            <a:endParaRPr lang="ru-RU" sz="1200" dirty="0"/>
          </a:p>
        </p:txBody>
      </p:sp>
      <p:sp>
        <p:nvSpPr>
          <p:cNvPr id="4" name="object 9"/>
          <p:cNvSpPr/>
          <p:nvPr/>
        </p:nvSpPr>
        <p:spPr>
          <a:xfrm>
            <a:off x="4519473" y="207610"/>
            <a:ext cx="1240523" cy="2752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375474" y="197668"/>
            <a:ext cx="2586500" cy="246201"/>
          </a:xfrm>
          <a:prstGeom prst="rect">
            <a:avLst/>
          </a:prstGeom>
        </p:spPr>
        <p:txBody>
          <a:bodyPr wrap="none" lIns="91419" tIns="45710" rIns="91419" bIns="45710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2730500" y="148763"/>
            <a:ext cx="2873472" cy="265554"/>
          </a:xfrm>
          <a:prstGeom prst="roundRect">
            <a:avLst/>
          </a:prstGeom>
          <a:solidFill>
            <a:schemeClr val="tx2">
              <a:lumMod val="2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Требования </a:t>
            </a:r>
            <a:r>
              <a:rPr lang="ru-RU" sz="1000" smtClean="0"/>
              <a:t>к  размещаемой </a:t>
            </a:r>
            <a:r>
              <a:rPr lang="ru-RU" sz="1000" dirty="0" smtClean="0"/>
              <a:t>информации</a:t>
            </a:r>
            <a:endParaRPr lang="ru-RU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7874" y="464342"/>
            <a:ext cx="4648200" cy="90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8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Информация о государственных (муниципальных) учреждениях</a:t>
            </a:r>
          </a:p>
        </p:txBody>
      </p:sp>
      <p:sp>
        <p:nvSpPr>
          <p:cNvPr id="23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512801" y="579962"/>
            <a:ext cx="4898346" cy="2494498"/>
          </a:xfrm>
          <a:prstGeom prst="roundRect">
            <a:avLst>
              <a:gd name="adj" fmla="val 301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ru-RU" sz="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обращать внимание на документы, подтверждающие подлинность заполненной информации на сайте.  Документы должны быть официальными </a:t>
            </a:r>
          </a:p>
          <a:p>
            <a:r>
              <a:rPr lang="ru-RU" sz="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формате </a:t>
            </a:r>
            <a:r>
              <a:rPr lang="en-US" sz="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отсканированные с оригинала, содержащие подписи и печать организации</a:t>
            </a: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СЛЕДУЕТ ПРИКРЕПЛЯТЬ ДОКУМЕНТЫ В ФОРМАТЕ </a:t>
            </a:r>
          </a:p>
          <a:p>
            <a:pPr algn="just"/>
            <a:r>
              <a:rPr lang="en-US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ПОДПИСЕЙ И ПЕЧАТЕЙ</a:t>
            </a:r>
            <a:r>
              <a:rPr lang="ru-RU" sz="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u-RU" sz="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труктуированный</a:t>
            </a:r>
            <a:r>
              <a:rPr lang="ru-RU" sz="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файл должен соответствовать данным с приложенным прикрепленным документом.</a:t>
            </a:r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r>
              <a:rPr lang="ru-RU" sz="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Согласно Приказа Минфина РФ №86н  п.15</a:t>
            </a:r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случае принятия новых документов и (или) внесения изменений в документы, информация из которых была ранее размещена на официальном сайте, учреждение, </a:t>
            </a:r>
            <a:r>
              <a:rPr lang="ru-RU" sz="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</a:t>
            </a:r>
            <a:r>
              <a:rPr lang="ru-RU" sz="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дней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следующих за днем принятия документов или внесения изменений в документы, предоставляет через официальный сайт уточненную структурированную информацию об учреждении </a:t>
            </a:r>
            <a:r>
              <a:rPr lang="ru-RU" sz="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приложением соответствующих электронных копий </a:t>
            </a:r>
            <a:r>
              <a:rPr lang="ru-RU" sz="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документов.</a:t>
            </a:r>
            <a:endParaRPr lang="en-US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Документы должен публиковать </a:t>
            </a:r>
            <a:r>
              <a:rPr lang="ru-RU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орган-учредитель</a:t>
            </a:r>
            <a:r>
              <a:rPr lang="en-US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05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</a:pPr>
            <a:endParaRPr lang="ru-RU" sz="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Если </a:t>
            </a:r>
            <a:r>
              <a:rPr lang="ru-RU" sz="8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документы содержатся в федеральных информационных системах или подлежат включению в государственные и (или) муниципальные информационные системы, публикация на сайте bus.gov.ru происходит автоматически - посредством взаимодействия информационных систем</a:t>
            </a:r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ru-RU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Вправе </a:t>
            </a:r>
            <a:r>
              <a:rPr lang="ru-RU" sz="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наделить 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обязанностью самим учреждениям размещать сведения на сайте </a:t>
            </a:r>
            <a:r>
              <a:rPr lang="ru-RU" sz="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bus.gov.ru.*</a:t>
            </a:r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500" i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5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Основание</a:t>
            </a:r>
            <a:r>
              <a:rPr lang="ru-RU" sz="5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отдельный правовой акт органа-учредителя, которым полномочие по размещению сведений на сайте bus.gov.ru передается учреждению</a:t>
            </a:r>
            <a:r>
              <a:rPr lang="ru-RU" sz="5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(согласно </a:t>
            </a:r>
            <a:r>
              <a:rPr lang="ru-RU" sz="5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ч</a:t>
            </a:r>
            <a:r>
              <a:rPr lang="ru-RU" sz="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 3.5 ст. 32</a:t>
            </a:r>
            <a:r>
              <a:rPr lang="ru-RU" sz="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Закона № </a:t>
            </a:r>
            <a:r>
              <a:rPr lang="ru-RU" sz="5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7-ФЗ)</a:t>
            </a:r>
            <a:endParaRPr lang="ru-RU" sz="5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4162" y="174625"/>
            <a:ext cx="5341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  </a:t>
            </a:r>
          </a:p>
          <a:p>
            <a:pPr algn="just"/>
            <a:r>
              <a:rPr lang="ru-RU" sz="1200" dirty="0" smtClean="0"/>
              <a:t>»,</a:t>
            </a:r>
            <a:endParaRPr lang="ru-RU" sz="1200" dirty="0"/>
          </a:p>
        </p:txBody>
      </p:sp>
      <p:sp>
        <p:nvSpPr>
          <p:cNvPr id="4" name="object 9"/>
          <p:cNvSpPr/>
          <p:nvPr/>
        </p:nvSpPr>
        <p:spPr>
          <a:xfrm>
            <a:off x="4543057" y="297176"/>
            <a:ext cx="1240523" cy="2752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375474" y="197668"/>
            <a:ext cx="2586500" cy="246201"/>
          </a:xfrm>
          <a:prstGeom prst="rect">
            <a:avLst/>
          </a:prstGeom>
        </p:spPr>
        <p:txBody>
          <a:bodyPr wrap="none" lIns="91419" tIns="45710" rIns="91419" bIns="45710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2730500" y="148763"/>
            <a:ext cx="2873472" cy="265554"/>
          </a:xfrm>
          <a:prstGeom prst="roundRect">
            <a:avLst/>
          </a:prstGeom>
          <a:solidFill>
            <a:schemeClr val="tx2">
              <a:lumMod val="2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РАЗДЕЛ: ОБЩАЯ ИНФОРМАЦИЯ</a:t>
            </a:r>
            <a:endParaRPr lang="ru-RU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73639" y="1097854"/>
            <a:ext cx="5203145" cy="1932749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ИНФОРМАЦИЯ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ru-RU" sz="800" b="1" dirty="0" smtClean="0"/>
              <a:t> - Учредительные документы:</a:t>
            </a:r>
            <a:endParaRPr lang="ru-RU" sz="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AutoNum type="arabicParenR"/>
            </a:pP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- </a:t>
            </a:r>
            <a:r>
              <a:rPr lang="ru-RU" sz="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Устав</a:t>
            </a:r>
            <a:r>
              <a:rPr lang="ru-RU" sz="800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в том числе внесенные в него изменения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;</a:t>
            </a:r>
          </a:p>
          <a:p>
            <a:pPr algn="ctr"/>
            <a:endParaRPr lang="ru-RU" sz="5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  <a:r>
              <a:rPr lang="ru-RU" sz="800" b="1" dirty="0" smtClean="0"/>
              <a:t>Свидетельства </a:t>
            </a:r>
            <a:r>
              <a:rPr lang="ru-RU" sz="800" b="1" dirty="0"/>
              <a:t>о государственной </a:t>
            </a:r>
            <a:r>
              <a:rPr lang="ru-RU" sz="800" b="1" dirty="0" smtClean="0"/>
              <a:t>регистрации:</a:t>
            </a: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28600" indent="-228600" algn="just">
              <a:buAutoNum type="arabicParenR" startAt="2"/>
            </a:pP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Свидетельства</a:t>
            </a:r>
            <a:r>
              <a:rPr lang="ru-RU" sz="800" dirty="0" smtClean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800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 государственной регистрации </a:t>
            </a:r>
            <a:r>
              <a:rPr lang="ru-RU" sz="800" dirty="0" smtClean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учреждения</a:t>
            </a:r>
            <a:r>
              <a:rPr lang="en-US" sz="800" dirty="0" smtClean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800" dirty="0" smtClean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ф.Р5003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; (ИНН ЕГРЮЛ) и </a:t>
            </a:r>
            <a:r>
              <a:rPr lang="ru-RU" sz="800" dirty="0" err="1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т.д</a:t>
            </a:r>
            <a:endParaRPr lang="ru-RU" sz="8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28600" indent="-228600" algn="just">
              <a:buAutoNum type="arabicParenR" startAt="2"/>
            </a:pPr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800" b="1" dirty="0" smtClean="0"/>
              <a:t>      Решения </a:t>
            </a:r>
            <a:r>
              <a:rPr lang="ru-RU" sz="800" b="1" dirty="0"/>
              <a:t>учредителя о создании государственного (муниципального) учреждения</a:t>
            </a: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28600" indent="-228600" algn="just">
              <a:buAutoNum type="arabicParenR" startAt="3"/>
            </a:pP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-</a:t>
            </a:r>
            <a:r>
              <a:rPr lang="ru-RU" sz="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800" dirty="0" smtClean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учредителя о создании учреждения 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 </a:t>
            </a:r>
            <a:r>
              <a:rPr lang="ru-RU" sz="800" b="1" dirty="0" smtClean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Постановление и др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.;</a:t>
            </a:r>
          </a:p>
          <a:p>
            <a:pPr marL="228600" indent="-228600" algn="just">
              <a:buAutoNum type="arabicParenR" startAt="3"/>
            </a:pPr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800" b="1" dirty="0"/>
              <a:t>Решения учредителя о назначении руководителя</a:t>
            </a: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28600" indent="-228600" algn="just">
              <a:buAutoNum type="arabicParenR" startAt="4"/>
            </a:pP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-  </a:t>
            </a:r>
            <a:r>
              <a:rPr lang="ru-RU" sz="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ru-RU" sz="800" dirty="0" smtClean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800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учредителя о назначении руководителя </a:t>
            </a:r>
            <a:r>
              <a:rPr lang="ru-RU" sz="800" dirty="0" smtClean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учреждения – </a:t>
            </a:r>
            <a:r>
              <a:rPr lang="ru-RU" sz="800" b="1" dirty="0" smtClean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Распоряжение о назначении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;</a:t>
            </a:r>
          </a:p>
          <a:p>
            <a:pPr algn="just"/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800" b="1" dirty="0" smtClean="0"/>
              <a:t>Положения о филиалах, представительствах</a:t>
            </a:r>
            <a:endParaRPr lang="ru-RU" sz="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Положения о филиалах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заполняется в  тех случаях, у кого есть филиалы</a:t>
            </a:r>
          </a:p>
          <a:p>
            <a:pPr algn="just"/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органа, </a:t>
            </a: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осуществляющего функции и полномочия учредителя, о назначении членов наблюдательного совета автономного учреждения или досрочном прекращении их полномочий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     </a:t>
            </a: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4820" y="443869"/>
            <a:ext cx="5319810" cy="6604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ru-RU" sz="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Порядок размещения ОБЩЕЙ ИНФОРМАЦИИ </a:t>
            </a:r>
            <a:r>
              <a:rPr lang="ru-RU" sz="8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 государственных (муниципальных) </a:t>
            </a:r>
            <a:r>
              <a:rPr lang="ru-RU" sz="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учреждениях: 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r>
              <a:rPr lang="ru-RU" sz="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размещается на </a:t>
            </a:r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официальном сайте ГМУ  </a:t>
            </a: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приложением соответствующих  электронных копий документов</a:t>
            </a:r>
          </a:p>
          <a:p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позднее </a:t>
            </a:r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</a:t>
            </a:r>
            <a:r>
              <a:rPr lang="ru-RU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рабочих дней,</a:t>
            </a:r>
            <a:r>
              <a:rPr lang="ru-RU" sz="800" i="1" dirty="0">
                <a:solidFill>
                  <a:srgbClr val="FF0000"/>
                </a:solidFill>
              </a:rPr>
              <a:t> </a:t>
            </a:r>
            <a:r>
              <a:rPr lang="ru-RU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следующих </a:t>
            </a:r>
            <a:r>
              <a:rPr lang="ru-RU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 днем внесения изменений в документы учреждение предоставляет </a:t>
            </a:r>
            <a:r>
              <a:rPr lang="ru-RU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уточненную информацию (документы</a:t>
            </a:r>
            <a:r>
              <a:rPr lang="ru-RU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).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/>
          <p:nvPr/>
        </p:nvPicPr>
        <p:blipFill rotWithShape="1">
          <a:blip r:embed="rId4"/>
          <a:srcRect l="13950" t="77822" r="80278" b="12201"/>
          <a:stretch/>
        </p:blipFill>
        <p:spPr bwMode="auto">
          <a:xfrm>
            <a:off x="480377" y="1359933"/>
            <a:ext cx="307674" cy="242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/>
          <p:cNvPicPr/>
          <p:nvPr/>
        </p:nvPicPr>
        <p:blipFill rotWithShape="1">
          <a:blip r:embed="rId4"/>
          <a:srcRect l="13950" t="77822" r="80278" b="12201"/>
          <a:stretch/>
        </p:blipFill>
        <p:spPr bwMode="auto">
          <a:xfrm>
            <a:off x="456731" y="1702182"/>
            <a:ext cx="307674" cy="242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/>
          <p:cNvPicPr/>
          <p:nvPr/>
        </p:nvPicPr>
        <p:blipFill rotWithShape="1">
          <a:blip r:embed="rId4"/>
          <a:srcRect l="13950" t="77822" r="80278" b="12201"/>
          <a:stretch/>
        </p:blipFill>
        <p:spPr bwMode="auto">
          <a:xfrm>
            <a:off x="458485" y="1994026"/>
            <a:ext cx="307674" cy="242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4"/>
          <a:srcRect l="13950" t="77822" r="80278" b="12201"/>
          <a:stretch/>
        </p:blipFill>
        <p:spPr bwMode="auto">
          <a:xfrm>
            <a:off x="459922" y="2285870"/>
            <a:ext cx="307674" cy="242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13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ФКР_РАБОТА\ИНСТРУКЦИЯ ПОЛЬЗОВАТЕЛЯМ\Картинки\галочка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428625"/>
            <a:ext cx="168275" cy="17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xtLst/>
        </p:spPr>
      </p:pic>
      <p:sp>
        <p:nvSpPr>
          <p:cNvPr id="9" name="Прямоугольник 8"/>
          <p:cNvSpPr/>
          <p:nvPr/>
        </p:nvSpPr>
        <p:spPr>
          <a:xfrm>
            <a:off x="284162" y="174625"/>
            <a:ext cx="5341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  </a:t>
            </a:r>
          </a:p>
          <a:p>
            <a:pPr algn="just"/>
            <a:r>
              <a:rPr lang="ru-RU" sz="1200" dirty="0" smtClean="0"/>
              <a:t>»,</a:t>
            </a:r>
            <a:endParaRPr lang="ru-RU" sz="1200" dirty="0"/>
          </a:p>
        </p:txBody>
      </p:sp>
      <p:sp>
        <p:nvSpPr>
          <p:cNvPr id="4" name="object 9"/>
          <p:cNvSpPr/>
          <p:nvPr/>
        </p:nvSpPr>
        <p:spPr>
          <a:xfrm>
            <a:off x="4519473" y="207610"/>
            <a:ext cx="1240523" cy="2752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375474" y="197668"/>
            <a:ext cx="2586500" cy="246201"/>
          </a:xfrm>
          <a:prstGeom prst="rect">
            <a:avLst/>
          </a:prstGeom>
        </p:spPr>
        <p:txBody>
          <a:bodyPr wrap="none" lIns="91419" tIns="45710" rIns="91419" bIns="45710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2654300" y="148763"/>
            <a:ext cx="2949672" cy="457662"/>
          </a:xfrm>
          <a:prstGeom prst="roundRect">
            <a:avLst/>
          </a:prstGeom>
          <a:solidFill>
            <a:schemeClr val="tx2">
              <a:lumMod val="2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ПОДРАЗДЕЛ: 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государственном (муниципальном) задании на оказание услуг (выполнение работ) </a:t>
            </a:r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4162" y="669275"/>
            <a:ext cx="5189538" cy="876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государственном (муниципальном) задании </a:t>
            </a:r>
            <a:r>
              <a:rPr lang="ru-RU" sz="8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оказание услуг (выполнение работ) и его исполнении</a:t>
            </a:r>
            <a:r>
              <a:rPr lang="ru-RU" sz="8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800" dirty="0">
                <a:solidFill>
                  <a:schemeClr val="bg1"/>
                </a:solidFill>
              </a:rPr>
              <a:t>заполняется </a:t>
            </a:r>
            <a:r>
              <a:rPr lang="ru-RU" sz="800" dirty="0" smtClean="0">
                <a:solidFill>
                  <a:schemeClr val="bg1"/>
                </a:solidFill>
              </a:rPr>
              <a:t>казенными, бюджетными и автономными учреждениями и </a:t>
            </a:r>
            <a:r>
              <a:rPr lang="ru-RU" sz="800" dirty="0">
                <a:solidFill>
                  <a:schemeClr val="bg1"/>
                </a:solidFill>
              </a:rPr>
              <a:t>размещается за плановый период (плановые сведения)</a:t>
            </a:r>
            <a:endParaRPr lang="ru-RU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8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84162" y="1647057"/>
            <a:ext cx="5189538" cy="1289626"/>
          </a:xfrm>
          <a:prstGeom prst="roundRect">
            <a:avLst>
              <a:gd name="adj" fmla="val 301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marL="174625" algn="just"/>
            <a:r>
              <a:rPr lang="ru-RU" sz="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Признак недоведения </a:t>
            </a: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Государственного (муниципального задания) </a:t>
            </a:r>
            <a:r>
              <a:rPr lang="ru-RU" sz="8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проставляется </a:t>
            </a:r>
            <a:r>
              <a:rPr lang="ru-RU" sz="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для учреждений в Личном кабинете органа-учредителя </a:t>
            </a:r>
            <a:r>
              <a:rPr lang="ru-RU" sz="800" b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ежегодно. </a:t>
            </a:r>
          </a:p>
          <a:p>
            <a:pPr algn="just"/>
            <a:r>
              <a:rPr lang="ru-RU" sz="800" i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</a:t>
            </a:r>
            <a:r>
              <a:rPr lang="ru-RU" sz="800" i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силу п. 4 Положения </a:t>
            </a:r>
            <a:r>
              <a:rPr lang="ru-RU" sz="800" i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№ 640 </a:t>
            </a:r>
            <a:r>
              <a:rPr lang="ru-RU" sz="800" i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п. 7, 23 Порядка </a:t>
            </a:r>
            <a:r>
              <a:rPr lang="ru-RU" sz="800" i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№ 177н такие </a:t>
            </a:r>
            <a:r>
              <a:rPr lang="ru-RU" sz="800" i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задания и отчеты об их выполнении формируются в государственной интегрированной информационной системе "Электронный бюджет" и включаются в реестр государственных заданий, находящийся на едином портале бюджетной системы РФ, а потом выгружаются на официальный сайт bus.gov.ru.</a:t>
            </a:r>
          </a:p>
        </p:txBody>
      </p:sp>
    </p:spTree>
    <p:extLst>
      <p:ext uri="{BB962C8B-B14F-4D97-AF65-F5344CB8AC3E}">
        <p14:creationId xmlns:p14="http://schemas.microsoft.com/office/powerpoint/2010/main" val="94008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ФКР_РАБОТА\ИНСТРУКЦИЯ ПОЛЬЗОВАТЕЛЯМ\Картинки\галочка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428625"/>
            <a:ext cx="168275" cy="17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xtLst/>
        </p:spPr>
      </p:pic>
      <p:sp>
        <p:nvSpPr>
          <p:cNvPr id="9" name="Прямоугольник 8"/>
          <p:cNvSpPr/>
          <p:nvPr/>
        </p:nvSpPr>
        <p:spPr>
          <a:xfrm>
            <a:off x="284162" y="174625"/>
            <a:ext cx="5341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  </a:t>
            </a:r>
          </a:p>
          <a:p>
            <a:pPr algn="just"/>
            <a:r>
              <a:rPr lang="ru-RU" sz="1200" dirty="0" smtClean="0"/>
              <a:t>»,</a:t>
            </a:r>
            <a:endParaRPr lang="ru-RU" sz="1200" dirty="0"/>
          </a:p>
        </p:txBody>
      </p:sp>
      <p:sp>
        <p:nvSpPr>
          <p:cNvPr id="4" name="object 9"/>
          <p:cNvSpPr/>
          <p:nvPr/>
        </p:nvSpPr>
        <p:spPr>
          <a:xfrm>
            <a:off x="4468502" y="207610"/>
            <a:ext cx="1240523" cy="2752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296400" y="164018"/>
            <a:ext cx="2586500" cy="246201"/>
          </a:xfrm>
          <a:prstGeom prst="rect">
            <a:avLst/>
          </a:prstGeom>
        </p:spPr>
        <p:txBody>
          <a:bodyPr wrap="none" lIns="91419" tIns="45710" rIns="91419" bIns="45710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2730500" y="148763"/>
            <a:ext cx="2873472" cy="406862"/>
          </a:xfrm>
          <a:prstGeom prst="roundRect">
            <a:avLst/>
          </a:prstGeom>
          <a:solidFill>
            <a:schemeClr val="tx2">
              <a:lumMod val="2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ПОДРАЗДЕЛ: Информация </a:t>
            </a:r>
            <a:r>
              <a:rPr lang="ru-RU" sz="1000" b="1" dirty="0"/>
              <a:t>о показателях </a:t>
            </a:r>
            <a:endParaRPr lang="ru-RU" sz="1000" b="1" dirty="0" smtClean="0"/>
          </a:p>
          <a:p>
            <a:pPr algn="ctr"/>
            <a:r>
              <a:rPr lang="ru-RU" sz="1000" b="1" dirty="0" smtClean="0"/>
              <a:t>бюджетной </a:t>
            </a:r>
            <a:r>
              <a:rPr lang="ru-RU" sz="1000" b="1" dirty="0"/>
              <a:t>сметы</a:t>
            </a:r>
            <a:endParaRPr lang="ru-RU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1035" y="619357"/>
            <a:ext cx="4648200" cy="5458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800" b="1" dirty="0" smtClean="0">
                <a:solidFill>
                  <a:srgbClr val="FF0000"/>
                </a:solidFill>
              </a:rPr>
              <a:t>Информация </a:t>
            </a:r>
            <a:r>
              <a:rPr lang="ru-RU" sz="800" b="1" dirty="0">
                <a:solidFill>
                  <a:srgbClr val="FF0000"/>
                </a:solidFill>
              </a:rPr>
              <a:t>о показателях бюджетной </a:t>
            </a:r>
            <a:r>
              <a:rPr lang="ru-RU" sz="800" b="1" dirty="0" smtClean="0">
                <a:solidFill>
                  <a:srgbClr val="FF0000"/>
                </a:solidFill>
              </a:rPr>
              <a:t>сметы </a:t>
            </a:r>
            <a:r>
              <a:rPr lang="ru-RU" sz="800" dirty="0" smtClean="0">
                <a:solidFill>
                  <a:schemeClr val="bg1"/>
                </a:solidFill>
              </a:rPr>
              <a:t>заполняется казенными учреждениями и размещается за </a:t>
            </a:r>
            <a:r>
              <a:rPr lang="ru-RU" sz="800" dirty="0">
                <a:solidFill>
                  <a:schemeClr val="bg1"/>
                </a:solidFill>
              </a:rPr>
              <a:t>плановый период (плановые сведения</a:t>
            </a:r>
            <a:r>
              <a:rPr lang="ru-RU" sz="800" dirty="0" smtClean="0">
                <a:solidFill>
                  <a:schemeClr val="bg1"/>
                </a:solidFill>
              </a:rPr>
              <a:t>).</a:t>
            </a:r>
          </a:p>
          <a:p>
            <a:pPr algn="ctr"/>
            <a:r>
              <a:rPr lang="ru-RU" sz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УЧРЕЖДЕНИЙ, НЕ ЗАПОЛНИВШИХ ДАННЫЙ ПОДРАЗДЕЛ, БЫТЬ НЕ МОЖЕТ.</a:t>
            </a:r>
            <a:endParaRPr lang="ru-RU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8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1035" y="1317625"/>
            <a:ext cx="4648199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174625" algn="just"/>
            <a:r>
              <a:rPr lang="ru-RU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Информация о показателях бюджетной сметы в электронном структурированном виде и электронные копии документов на официальный сайт bus.gov.</a:t>
            </a:r>
            <a:r>
              <a:rPr lang="en-US" sz="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ru</a:t>
            </a:r>
            <a:r>
              <a:rPr lang="ru-RU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размещается </a:t>
            </a:r>
            <a:r>
              <a:rPr lang="ru-RU" sz="800" b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ежегодно</a:t>
            </a:r>
            <a:r>
              <a:rPr lang="ru-RU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несмотря на наличие показателей плановых периодов.</a:t>
            </a:r>
          </a:p>
        </p:txBody>
      </p:sp>
    </p:spTree>
    <p:extLst>
      <p:ext uri="{BB962C8B-B14F-4D97-AF65-F5344CB8AC3E}">
        <p14:creationId xmlns:p14="http://schemas.microsoft.com/office/powerpoint/2010/main" val="15754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ФКР_РАБОТА\ИНСТРУКЦИЯ ПОЛЬЗОВАТЕЛЯМ\Картинки\галочка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428625"/>
            <a:ext cx="168275" cy="17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xtLst/>
        </p:spPr>
      </p:pic>
      <p:sp>
        <p:nvSpPr>
          <p:cNvPr id="9" name="Прямоугольник 8"/>
          <p:cNvSpPr/>
          <p:nvPr/>
        </p:nvSpPr>
        <p:spPr>
          <a:xfrm>
            <a:off x="284162" y="174625"/>
            <a:ext cx="5341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  </a:t>
            </a:r>
          </a:p>
          <a:p>
            <a:pPr algn="just"/>
            <a:r>
              <a:rPr lang="ru-RU" sz="1200" dirty="0" smtClean="0"/>
              <a:t>»,</a:t>
            </a:r>
            <a:endParaRPr lang="ru-RU" sz="1200" dirty="0"/>
          </a:p>
        </p:txBody>
      </p:sp>
      <p:sp>
        <p:nvSpPr>
          <p:cNvPr id="4" name="object 9"/>
          <p:cNvSpPr/>
          <p:nvPr/>
        </p:nvSpPr>
        <p:spPr>
          <a:xfrm>
            <a:off x="4468502" y="207610"/>
            <a:ext cx="1240523" cy="2752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375474" y="197668"/>
            <a:ext cx="2586500" cy="246201"/>
          </a:xfrm>
          <a:prstGeom prst="rect">
            <a:avLst/>
          </a:prstGeom>
        </p:spPr>
        <p:txBody>
          <a:bodyPr wrap="none" lIns="91419" tIns="45710" rIns="91419" bIns="45710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2654300" y="148763"/>
            <a:ext cx="2949672" cy="457662"/>
          </a:xfrm>
          <a:prstGeom prst="roundRect">
            <a:avLst/>
          </a:prstGeom>
          <a:solidFill>
            <a:schemeClr val="tx2">
              <a:lumMod val="2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ПОДРАЗДЕЛ: Информация </a:t>
            </a:r>
            <a:r>
              <a:rPr lang="ru-RU" sz="1000" dirty="0"/>
              <a:t>об операциях с целевыми </a:t>
            </a:r>
            <a:r>
              <a:rPr lang="ru-RU" sz="1000" dirty="0" smtClean="0"/>
              <a:t>средствами </a:t>
            </a:r>
            <a:r>
              <a:rPr lang="ru-RU" sz="1000" dirty="0"/>
              <a:t>из бюджета</a:t>
            </a:r>
            <a:endParaRPr lang="ru-RU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4162" y="807622"/>
            <a:ext cx="5189538" cy="1009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800" dirty="0" smtClean="0">
                <a:solidFill>
                  <a:srgbClr val="FF0000"/>
                </a:solidFill>
              </a:rPr>
              <a:t>Информация </a:t>
            </a:r>
            <a:r>
              <a:rPr lang="ru-RU" sz="800" dirty="0">
                <a:solidFill>
                  <a:srgbClr val="FF0000"/>
                </a:solidFill>
              </a:rPr>
              <a:t>об операциях с целевыми средствами из </a:t>
            </a:r>
            <a:r>
              <a:rPr lang="ru-RU" sz="800" dirty="0" smtClean="0">
                <a:solidFill>
                  <a:srgbClr val="FF0000"/>
                </a:solidFill>
              </a:rPr>
              <a:t>бюджета заполняется  бюджетными и автономными учреждениями и </a:t>
            </a:r>
            <a:r>
              <a:rPr lang="ru-RU" sz="800" dirty="0" smtClean="0">
                <a:solidFill>
                  <a:schemeClr val="bg1"/>
                </a:solidFill>
              </a:rPr>
              <a:t>размещается за плановый период (плановые сведения)</a:t>
            </a:r>
          </a:p>
          <a:p>
            <a:pPr algn="ctr"/>
            <a:r>
              <a:rPr lang="ru-RU" sz="800" b="1" dirty="0" smtClean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ВАЖНО! Признак </a:t>
            </a:r>
            <a:r>
              <a:rPr lang="ru-RU" sz="800" b="1" dirty="0" err="1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недоведения</a:t>
            </a:r>
            <a:r>
              <a:rPr lang="ru-RU" sz="800" b="1" dirty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целевых средств из бюджета проставляется </a:t>
            </a:r>
            <a:r>
              <a:rPr lang="ru-RU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учредителем в момент когда учреждению непосредственно доведены целевые средства. То есть изменить признак </a:t>
            </a:r>
            <a:r>
              <a:rPr lang="ru-RU" sz="800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недоведения</a:t>
            </a:r>
            <a:r>
              <a:rPr lang="ru-RU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«ДА» на «НЕТ» нужно не в начале года, а во время принятия документа . Это необходимо для того чтобы рейтинг Информации о публикации размещенной информации не был занижен. </a:t>
            </a:r>
            <a:endParaRPr lang="ru-RU" sz="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84162" y="1988090"/>
            <a:ext cx="5189538" cy="972088"/>
          </a:xfrm>
          <a:prstGeom prst="roundRect">
            <a:avLst>
              <a:gd name="adj" fmla="val 301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marL="174625" algn="just"/>
            <a:r>
              <a:rPr lang="ru-RU" sz="900" b="1" dirty="0" smtClean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Признак </a:t>
            </a:r>
            <a:r>
              <a:rPr lang="ru-RU" sz="900" b="1" dirty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недоведения </a:t>
            </a:r>
            <a:r>
              <a:rPr lang="ru-RU" sz="9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целевых средств из бюджета проставляется </a:t>
            </a:r>
            <a:r>
              <a:rPr lang="ru-RU" sz="9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для учреждений в Личном кабинете органа-учредителя </a:t>
            </a:r>
            <a:r>
              <a:rPr lang="ru-RU" sz="900" b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ежегодно</a:t>
            </a:r>
            <a:r>
              <a:rPr lang="ru-RU" sz="9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Изменение данного признака для учреждений в течение финансового года не ограничено.</a:t>
            </a:r>
            <a:endParaRPr lang="ru-RU" sz="9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68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7983</TotalTime>
  <Words>3432</Words>
  <Application>Microsoft Office PowerPoint</Application>
  <PresentationFormat>Произвольный</PresentationFormat>
  <Paragraphs>357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Чиркина Ольга Павловна</cp:lastModifiedBy>
  <cp:revision>481</cp:revision>
  <cp:lastPrinted>2023-07-25T07:09:06Z</cp:lastPrinted>
  <dcterms:created xsi:type="dcterms:W3CDTF">2019-07-31T16:47:50Z</dcterms:created>
  <dcterms:modified xsi:type="dcterms:W3CDTF">2023-08-02T08:04:06Z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