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78" r:id="rId1"/>
  </p:sldMasterIdLst>
  <p:notesMasterIdLst>
    <p:notesMasterId r:id="rId12"/>
  </p:notesMasterIdLst>
  <p:sldIdLst>
    <p:sldId id="256" r:id="rId2"/>
    <p:sldId id="262" r:id="rId3"/>
    <p:sldId id="271" r:id="rId4"/>
    <p:sldId id="282" r:id="rId5"/>
    <p:sldId id="284" r:id="rId6"/>
    <p:sldId id="283" r:id="rId7"/>
    <p:sldId id="270" r:id="rId8"/>
    <p:sldId id="273" r:id="rId9"/>
    <p:sldId id="277" r:id="rId10"/>
    <p:sldId id="276" r:id="rId11"/>
  </p:sldIdLst>
  <p:sldSz cx="5765800" cy="3244850"/>
  <p:notesSz cx="5765800" cy="324485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1437F"/>
    <a:srgbClr val="E6E6E6"/>
    <a:srgbClr val="DDDDDD"/>
    <a:srgbClr val="99CCFF"/>
    <a:srgbClr val="4978B1"/>
    <a:srgbClr val="FCFCFC"/>
    <a:srgbClr val="003B59"/>
    <a:srgbClr val="ECD6A5"/>
    <a:srgbClr val="C192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2630" autoAdjust="0"/>
  </p:normalViewPr>
  <p:slideViewPr>
    <p:cSldViewPr>
      <p:cViewPr varScale="1">
        <p:scale>
          <a:sx n="152" d="100"/>
          <a:sy n="152" d="100"/>
        </p:scale>
        <p:origin x="-396" y="-84"/>
      </p:cViewPr>
      <p:guideLst>
        <p:guide orient="horz" pos="2880"/>
        <p:guide pos="2152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CBA3A-4016-4326-8AC3-4CA1C77DF708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B102A-EDC8-431F-B475-B3229B34E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6570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111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1756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616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725" y="531044"/>
            <a:ext cx="4324350" cy="1129689"/>
          </a:xfrm>
        </p:spPr>
        <p:txBody>
          <a:bodyPr anchor="b"/>
          <a:lstStyle>
            <a:lvl1pPr algn="ctr">
              <a:defRPr sz="283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725" y="1704297"/>
            <a:ext cx="4324350" cy="783421"/>
          </a:xfrm>
        </p:spPr>
        <p:txBody>
          <a:bodyPr/>
          <a:lstStyle>
            <a:lvl1pPr marL="0" indent="0" algn="ctr">
              <a:buNone/>
              <a:defRPr sz="1135"/>
            </a:lvl1pPr>
            <a:lvl2pPr marL="216210" indent="0" algn="ctr">
              <a:buNone/>
              <a:defRPr sz="946"/>
            </a:lvl2pPr>
            <a:lvl3pPr marL="432420" indent="0" algn="ctr">
              <a:buNone/>
              <a:defRPr sz="851"/>
            </a:lvl3pPr>
            <a:lvl4pPr marL="648630" indent="0" algn="ctr">
              <a:buNone/>
              <a:defRPr sz="757"/>
            </a:lvl4pPr>
            <a:lvl5pPr marL="864840" indent="0" algn="ctr">
              <a:buNone/>
              <a:defRPr sz="757"/>
            </a:lvl5pPr>
            <a:lvl6pPr marL="1081049" indent="0" algn="ctr">
              <a:buNone/>
              <a:defRPr sz="757"/>
            </a:lvl6pPr>
            <a:lvl7pPr marL="1297259" indent="0" algn="ctr">
              <a:buNone/>
              <a:defRPr sz="757"/>
            </a:lvl7pPr>
            <a:lvl8pPr marL="1513469" indent="0" algn="ctr">
              <a:buNone/>
              <a:defRPr sz="757"/>
            </a:lvl8pPr>
            <a:lvl9pPr marL="1729679" indent="0" algn="ctr">
              <a:buNone/>
              <a:defRPr sz="757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472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13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26150" y="172758"/>
            <a:ext cx="1243251" cy="27498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6399" y="172758"/>
            <a:ext cx="3657679" cy="27498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4970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9479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60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395" y="808960"/>
            <a:ext cx="4973003" cy="1349767"/>
          </a:xfrm>
        </p:spPr>
        <p:txBody>
          <a:bodyPr anchor="b"/>
          <a:lstStyle>
            <a:lvl1pPr>
              <a:defRPr sz="283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3395" y="2171496"/>
            <a:ext cx="4973003" cy="709811"/>
          </a:xfrm>
        </p:spPr>
        <p:txBody>
          <a:bodyPr/>
          <a:lstStyle>
            <a:lvl1pPr marL="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1pPr>
            <a:lvl2pPr marL="216210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2pPr>
            <a:lvl3pPr marL="432420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3pPr>
            <a:lvl4pPr marL="648630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4pPr>
            <a:lvl5pPr marL="864840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5pPr>
            <a:lvl6pPr marL="108104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6pPr>
            <a:lvl7pPr marL="129725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7pPr>
            <a:lvl8pPr marL="151346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8pPr>
            <a:lvl9pPr marL="172967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500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399" y="863791"/>
            <a:ext cx="2450465" cy="20588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8936" y="863791"/>
            <a:ext cx="2450465" cy="20588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776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49" y="172758"/>
            <a:ext cx="4973003" cy="627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150" y="795439"/>
            <a:ext cx="2439203" cy="389832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6210" indent="0">
              <a:buNone/>
              <a:defRPr sz="946" b="1"/>
            </a:lvl2pPr>
            <a:lvl3pPr marL="432420" indent="0">
              <a:buNone/>
              <a:defRPr sz="851" b="1"/>
            </a:lvl3pPr>
            <a:lvl4pPr marL="648630" indent="0">
              <a:buNone/>
              <a:defRPr sz="757" b="1"/>
            </a:lvl4pPr>
            <a:lvl5pPr marL="864840" indent="0">
              <a:buNone/>
              <a:defRPr sz="757" b="1"/>
            </a:lvl5pPr>
            <a:lvl6pPr marL="1081049" indent="0">
              <a:buNone/>
              <a:defRPr sz="757" b="1"/>
            </a:lvl6pPr>
            <a:lvl7pPr marL="1297259" indent="0">
              <a:buNone/>
              <a:defRPr sz="757" b="1"/>
            </a:lvl7pPr>
            <a:lvl8pPr marL="1513469" indent="0">
              <a:buNone/>
              <a:defRPr sz="757" b="1"/>
            </a:lvl8pPr>
            <a:lvl9pPr marL="1729679" indent="0">
              <a:buNone/>
              <a:defRPr sz="75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7150" y="1185272"/>
            <a:ext cx="2439203" cy="17433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18936" y="795439"/>
            <a:ext cx="2451216" cy="389832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6210" indent="0">
              <a:buNone/>
              <a:defRPr sz="946" b="1"/>
            </a:lvl2pPr>
            <a:lvl3pPr marL="432420" indent="0">
              <a:buNone/>
              <a:defRPr sz="851" b="1"/>
            </a:lvl3pPr>
            <a:lvl4pPr marL="648630" indent="0">
              <a:buNone/>
              <a:defRPr sz="757" b="1"/>
            </a:lvl4pPr>
            <a:lvl5pPr marL="864840" indent="0">
              <a:buNone/>
              <a:defRPr sz="757" b="1"/>
            </a:lvl5pPr>
            <a:lvl6pPr marL="1081049" indent="0">
              <a:buNone/>
              <a:defRPr sz="757" b="1"/>
            </a:lvl6pPr>
            <a:lvl7pPr marL="1297259" indent="0">
              <a:buNone/>
              <a:defRPr sz="757" b="1"/>
            </a:lvl7pPr>
            <a:lvl8pPr marL="1513469" indent="0">
              <a:buNone/>
              <a:defRPr sz="757" b="1"/>
            </a:lvl8pPr>
            <a:lvl9pPr marL="1729679" indent="0">
              <a:buNone/>
              <a:defRPr sz="75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918936" y="1185272"/>
            <a:ext cx="2451216" cy="17433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99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18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6734-726E-46B9-B3CD-75FDA00F97BD}" type="datetime1">
              <a:rPr lang="ru-RU" smtClean="0"/>
              <a:pPr/>
              <a:t>03.07.2020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C436-0D4A-4340-A2B7-930FFE7E9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10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50" y="216323"/>
            <a:ext cx="1859620" cy="757132"/>
          </a:xfrm>
        </p:spPr>
        <p:txBody>
          <a:bodyPr anchor="b"/>
          <a:lstStyle>
            <a:lvl1pPr>
              <a:defRPr sz="151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1216" y="467198"/>
            <a:ext cx="2918936" cy="2305947"/>
          </a:xfrm>
        </p:spPr>
        <p:txBody>
          <a:bodyPr/>
          <a:lstStyle>
            <a:lvl1pPr>
              <a:defRPr sz="1513"/>
            </a:lvl1pPr>
            <a:lvl2pPr>
              <a:defRPr sz="1324"/>
            </a:lvl2pPr>
            <a:lvl3pPr>
              <a:defRPr sz="1135"/>
            </a:lvl3pPr>
            <a:lvl4pPr>
              <a:defRPr sz="946"/>
            </a:lvl4pPr>
            <a:lvl5pPr>
              <a:defRPr sz="946"/>
            </a:lvl5pPr>
            <a:lvl6pPr>
              <a:defRPr sz="946"/>
            </a:lvl6pPr>
            <a:lvl7pPr>
              <a:defRPr sz="946"/>
            </a:lvl7pPr>
            <a:lvl8pPr>
              <a:defRPr sz="946"/>
            </a:lvl8pPr>
            <a:lvl9pPr>
              <a:defRPr sz="9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7150" y="973455"/>
            <a:ext cx="1859620" cy="1803446"/>
          </a:xfrm>
        </p:spPr>
        <p:txBody>
          <a:bodyPr/>
          <a:lstStyle>
            <a:lvl1pPr marL="0" indent="0">
              <a:buNone/>
              <a:defRPr sz="757"/>
            </a:lvl1pPr>
            <a:lvl2pPr marL="216210" indent="0">
              <a:buNone/>
              <a:defRPr sz="662"/>
            </a:lvl2pPr>
            <a:lvl3pPr marL="432420" indent="0">
              <a:buNone/>
              <a:defRPr sz="567"/>
            </a:lvl3pPr>
            <a:lvl4pPr marL="648630" indent="0">
              <a:buNone/>
              <a:defRPr sz="473"/>
            </a:lvl4pPr>
            <a:lvl5pPr marL="864840" indent="0">
              <a:buNone/>
              <a:defRPr sz="473"/>
            </a:lvl5pPr>
            <a:lvl6pPr marL="1081049" indent="0">
              <a:buNone/>
              <a:defRPr sz="473"/>
            </a:lvl6pPr>
            <a:lvl7pPr marL="1297259" indent="0">
              <a:buNone/>
              <a:defRPr sz="473"/>
            </a:lvl7pPr>
            <a:lvl8pPr marL="1513469" indent="0">
              <a:buNone/>
              <a:defRPr sz="473"/>
            </a:lvl8pPr>
            <a:lvl9pPr marL="1729679" indent="0">
              <a:buNone/>
              <a:defRPr sz="47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545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50" y="216323"/>
            <a:ext cx="1859620" cy="757132"/>
          </a:xfrm>
        </p:spPr>
        <p:txBody>
          <a:bodyPr anchor="b"/>
          <a:lstStyle>
            <a:lvl1pPr>
              <a:defRPr sz="151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51216" y="467198"/>
            <a:ext cx="2918936" cy="2305947"/>
          </a:xfrm>
        </p:spPr>
        <p:txBody>
          <a:bodyPr/>
          <a:lstStyle>
            <a:lvl1pPr marL="0" indent="0">
              <a:buNone/>
              <a:defRPr sz="1513"/>
            </a:lvl1pPr>
            <a:lvl2pPr marL="216210" indent="0">
              <a:buNone/>
              <a:defRPr sz="1324"/>
            </a:lvl2pPr>
            <a:lvl3pPr marL="432420" indent="0">
              <a:buNone/>
              <a:defRPr sz="1135"/>
            </a:lvl3pPr>
            <a:lvl4pPr marL="648630" indent="0">
              <a:buNone/>
              <a:defRPr sz="946"/>
            </a:lvl4pPr>
            <a:lvl5pPr marL="864840" indent="0">
              <a:buNone/>
              <a:defRPr sz="946"/>
            </a:lvl5pPr>
            <a:lvl6pPr marL="1081049" indent="0">
              <a:buNone/>
              <a:defRPr sz="946"/>
            </a:lvl6pPr>
            <a:lvl7pPr marL="1297259" indent="0">
              <a:buNone/>
              <a:defRPr sz="946"/>
            </a:lvl7pPr>
            <a:lvl8pPr marL="1513469" indent="0">
              <a:buNone/>
              <a:defRPr sz="946"/>
            </a:lvl8pPr>
            <a:lvl9pPr marL="1729679" indent="0">
              <a:buNone/>
              <a:defRPr sz="9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7150" y="973455"/>
            <a:ext cx="1859620" cy="1803446"/>
          </a:xfrm>
        </p:spPr>
        <p:txBody>
          <a:bodyPr/>
          <a:lstStyle>
            <a:lvl1pPr marL="0" indent="0">
              <a:buNone/>
              <a:defRPr sz="757"/>
            </a:lvl1pPr>
            <a:lvl2pPr marL="216210" indent="0">
              <a:buNone/>
              <a:defRPr sz="662"/>
            </a:lvl2pPr>
            <a:lvl3pPr marL="432420" indent="0">
              <a:buNone/>
              <a:defRPr sz="567"/>
            </a:lvl3pPr>
            <a:lvl4pPr marL="648630" indent="0">
              <a:buNone/>
              <a:defRPr sz="473"/>
            </a:lvl4pPr>
            <a:lvl5pPr marL="864840" indent="0">
              <a:buNone/>
              <a:defRPr sz="473"/>
            </a:lvl5pPr>
            <a:lvl6pPr marL="1081049" indent="0">
              <a:buNone/>
              <a:defRPr sz="473"/>
            </a:lvl6pPr>
            <a:lvl7pPr marL="1297259" indent="0">
              <a:buNone/>
              <a:defRPr sz="473"/>
            </a:lvl7pPr>
            <a:lvl8pPr marL="1513469" indent="0">
              <a:buNone/>
              <a:defRPr sz="473"/>
            </a:lvl8pPr>
            <a:lvl9pPr marL="1729679" indent="0">
              <a:buNone/>
              <a:defRPr sz="47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206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399" y="172758"/>
            <a:ext cx="4973003" cy="627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6399" y="863791"/>
            <a:ext cx="4973003" cy="2058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6399" y="3007496"/>
            <a:ext cx="1297305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09921" y="3007496"/>
            <a:ext cx="1945958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072096" y="3007496"/>
            <a:ext cx="1297305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700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432420" rtl="0" eaLnBrk="1" latinLnBrk="0" hangingPunct="1">
        <a:lnSpc>
          <a:spcPct val="90000"/>
        </a:lnSpc>
        <a:spcBef>
          <a:spcPct val="0"/>
        </a:spcBef>
        <a:buNone/>
        <a:defRPr sz="20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105" indent="-108105" algn="l" defTabSz="432420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24315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2pPr>
      <a:lvl3pPr marL="540525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6" kern="1200">
          <a:solidFill>
            <a:schemeClr val="tx1"/>
          </a:solidFill>
          <a:latin typeface="+mn-lt"/>
          <a:ea typeface="+mn-ea"/>
          <a:cs typeface="+mn-cs"/>
        </a:defRPr>
      </a:lvl3pPr>
      <a:lvl4pPr marL="756735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4pPr>
      <a:lvl5pPr marL="97294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5pPr>
      <a:lvl6pPr marL="118915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6pPr>
      <a:lvl7pPr marL="140536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7pPr>
      <a:lvl8pPr marL="162157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8pPr>
      <a:lvl9pPr marL="183778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1pPr>
      <a:lvl2pPr marL="21621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2pPr>
      <a:lvl3pPr marL="43242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3pPr>
      <a:lvl4pPr marL="64863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4pPr>
      <a:lvl5pPr marL="86484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5pPr>
      <a:lvl6pPr marL="108104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6pPr>
      <a:lvl7pPr marL="129725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7pPr>
      <a:lvl8pPr marL="151346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8pPr>
      <a:lvl9pPr marL="172967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5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0" y="3029406"/>
            <a:ext cx="22940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www.roskazna.ru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2500" y="3029406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bg1">
                    <a:lumMod val="65000"/>
                  </a:schemeClr>
                </a:solidFill>
              </a:rPr>
              <a:t> г. Ульяновск , июнь 2020 </a:t>
            </a:r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год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343" y="2266518"/>
            <a:ext cx="433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11437F"/>
                </a:solidFill>
              </a:rPr>
              <a:t>Солманова Наталья Евгеньевна</a:t>
            </a:r>
            <a:endParaRPr lang="ru-RU" sz="800" b="1" dirty="0">
              <a:solidFill>
                <a:srgbClr val="11437F"/>
              </a:solidFill>
            </a:endParaRPr>
          </a:p>
          <a:p>
            <a:r>
              <a:rPr lang="ru-RU" sz="800" dirty="0" smtClean="0">
                <a:solidFill>
                  <a:srgbClr val="11437F"/>
                </a:solidFill>
              </a:rPr>
              <a:t>Старший казначей Отдела  бюджетного учета  и отчетности  по операциям бюджетов</a:t>
            </a:r>
            <a:endParaRPr lang="ru-RU" sz="800" dirty="0">
              <a:solidFill>
                <a:srgbClr val="11437F"/>
              </a:solidFill>
            </a:endParaRPr>
          </a:p>
        </p:txBody>
      </p:sp>
      <p:sp>
        <p:nvSpPr>
          <p:cNvPr id="16" name="object 2"/>
          <p:cNvSpPr/>
          <p:nvPr/>
        </p:nvSpPr>
        <p:spPr>
          <a:xfrm>
            <a:off x="1" y="2681267"/>
            <a:ext cx="2654299" cy="15652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/>
          <p:cNvSpPr/>
          <p:nvPr/>
        </p:nvSpPr>
        <p:spPr>
          <a:xfrm flipV="1">
            <a:off x="0" y="250825"/>
            <a:ext cx="4416425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/>
          <p:nvPr/>
        </p:nvSpPr>
        <p:spPr>
          <a:xfrm>
            <a:off x="139700" y="917970"/>
            <a:ext cx="5250626" cy="551083"/>
          </a:xfrm>
          <a:custGeom>
            <a:avLst/>
            <a:gdLst/>
            <a:ahLst/>
            <a:cxnLst/>
            <a:rect l="l" t="t" r="r" b="b"/>
            <a:pathLst>
              <a:path w="4416425" h="944880">
                <a:moveTo>
                  <a:pt x="4247391" y="0"/>
                </a:moveTo>
                <a:lnTo>
                  <a:pt x="66475" y="0"/>
                </a:lnTo>
                <a:lnTo>
                  <a:pt x="33856" y="128"/>
                </a:lnTo>
                <a:lnTo>
                  <a:pt x="7998" y="1031"/>
                </a:lnTo>
                <a:lnTo>
                  <a:pt x="0" y="1941"/>
                </a:lnTo>
                <a:lnTo>
                  <a:pt x="0" y="942688"/>
                </a:lnTo>
                <a:lnTo>
                  <a:pt x="7904" y="943592"/>
                </a:lnTo>
                <a:lnTo>
                  <a:pt x="33540" y="944496"/>
                </a:lnTo>
                <a:lnTo>
                  <a:pt x="65726" y="944626"/>
                </a:lnTo>
                <a:lnTo>
                  <a:pt x="4246642" y="944626"/>
                </a:lnTo>
                <a:lnTo>
                  <a:pt x="4305126" y="943592"/>
                </a:lnTo>
                <a:lnTo>
                  <a:pt x="4346350" y="936358"/>
                </a:lnTo>
                <a:lnTo>
                  <a:pt x="4383840" y="912479"/>
                </a:lnTo>
                <a:lnTo>
                  <a:pt x="4407729" y="874979"/>
                </a:lnTo>
                <a:lnTo>
                  <a:pt x="4414963" y="833855"/>
                </a:lnTo>
                <a:lnTo>
                  <a:pt x="4415997" y="776033"/>
                </a:lnTo>
                <a:lnTo>
                  <a:pt x="4415997" y="169341"/>
                </a:lnTo>
                <a:lnTo>
                  <a:pt x="4414963" y="110864"/>
                </a:lnTo>
                <a:lnTo>
                  <a:pt x="4407729" y="69646"/>
                </a:lnTo>
                <a:lnTo>
                  <a:pt x="4383840" y="32150"/>
                </a:lnTo>
                <a:lnTo>
                  <a:pt x="4346350" y="8255"/>
                </a:lnTo>
                <a:lnTo>
                  <a:pt x="4305219" y="1031"/>
                </a:lnTo>
                <a:lnTo>
                  <a:pt x="4247391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lang="ru-RU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</a:rPr>
              <a:t>Представление отчетности по </a:t>
            </a:r>
            <a:r>
              <a:rPr lang="ru-RU" sz="1100" b="1" dirty="0">
                <a:solidFill>
                  <a:schemeClr val="bg2">
                    <a:lumMod val="25000"/>
                  </a:schemeClr>
                </a:solidFill>
              </a:rPr>
              <a:t>национальным </a:t>
            </a:r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</a:rPr>
              <a:t>проектам  </a:t>
            </a:r>
            <a:r>
              <a:rPr lang="ru-RU" sz="1100" b="1" dirty="0">
                <a:solidFill>
                  <a:schemeClr val="bg2">
                    <a:lumMod val="25000"/>
                  </a:schemeClr>
                </a:solidFill>
              </a:rPr>
              <a:t>ф.0503117-НП</a:t>
            </a:r>
            <a:endParaRPr sz="11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object 5"/>
          <p:cNvSpPr/>
          <p:nvPr/>
        </p:nvSpPr>
        <p:spPr>
          <a:xfrm>
            <a:off x="90065" y="59214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474" y="197667"/>
            <a:ext cx="25865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000" b="1" i="1" cap="all" spc="46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5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92100" y="1277932"/>
            <a:ext cx="3785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Спасибо за внимание!</a:t>
            </a:r>
            <a:endParaRPr lang="ru-RU" sz="20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2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5018120"/>
              </p:ext>
            </p:extLst>
          </p:nvPr>
        </p:nvGraphicFramePr>
        <p:xfrm>
          <a:off x="0" y="427993"/>
          <a:ext cx="5765800" cy="2989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32648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      </a:t>
                      </a:r>
                    </a:p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spc="10" dirty="0" smtClean="0">
                          <a:solidFill>
                            <a:srgbClr val="2D2D2D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800" b="0" spc="10" dirty="0" smtClean="0">
                          <a:solidFill>
                            <a:srgbClr val="2D2D2D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 с   </a:t>
                      </a:r>
                      <a:r>
                        <a:rPr lang="ru-RU" sz="800" b="0" u="none" spc="1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Инструкцией   о   порядке   составления   и     представления годовой, квартальной и месячной  отчетности  об исполнении  бюджетов бюджетной  системы Российской  Федерации,   утвержденной  приказом   Министерства   финансов Российской Федерации от 28 декабря 2010 г. N 191н (в редакции приказа Министерства  финансов   Российской Федерации от 20  августа  2019 г.    N 131н « О  внесении  изменений  в Инструкцию о порядке составления и представления годовой, квартальной и месячной отчетности об исполнении   бюджетов  бюджетной   системы    Российской   Федерации,   утвержденную   приказом   Министерства финансов Российской Федерации от 28 декабря 2010 г.  N 191н  »)   финансовыми органами публично-правовых образований  Российской  Федерации  ежемесячно, начиная с  отчетности  на 1  октября  2019 года, осуществляется составление и представление отчетов ф.0503117-НП </a:t>
                      </a:r>
                      <a:r>
                        <a:rPr lang="ru-RU" sz="800" b="0" u="none" spc="10" dirty="0" smtClean="0">
                          <a:solidFill>
                            <a:srgbClr val="00466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800" b="0" u="none" spc="10" dirty="0" smtClean="0">
                          <a:solidFill>
                            <a:srgbClr val="2D2D2D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 об  исполнении  бюджета»   в  части реализации национальных проектов (программ), комплексного плана модернизации  и  расширения  магистральной  инфраструктуры (региональных  проектов  в  составе  национальных проектов).</a:t>
                      </a:r>
                      <a:br>
                        <a:rPr lang="ru-RU" sz="800" b="0" u="none" spc="10" dirty="0" smtClean="0">
                          <a:solidFill>
                            <a:srgbClr val="2D2D2D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0" u="none" spc="10" dirty="0" smtClean="0">
                          <a:solidFill>
                            <a:srgbClr val="2D2D2D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В  случае  отсутствия показателей о реализации  национальных проектов  (программ),  комплексного  плана  модернизации  и расширения магистральной инфраструктуры (региональных проектов в составе национальных проектов) отчеты ф.0503117-НП не представляются.</a:t>
                      </a:r>
                      <a:endParaRPr lang="ru-RU" sz="800" b="0" u="none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605">
                <a:tc>
                  <a:txBody>
                    <a:bodyPr/>
                    <a:lstStyle/>
                    <a:p>
                      <a:pPr marL="457200" indent="16986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ru-RU" sz="7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1</a:t>
            </a:r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3176249" y="78819"/>
            <a:ext cx="2589551" cy="260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7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8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Представление </a:t>
            </a:r>
            <a:r>
              <a:rPr lang="ru-RU" altLang="ru-RU" sz="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Отчетности </a:t>
            </a:r>
            <a:r>
              <a:rPr lang="ru-RU" altLang="ru-RU" sz="8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                                         по </a:t>
            </a:r>
            <a:r>
              <a:rPr lang="ru-RU" altLang="ru-RU" sz="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национальным </a:t>
            </a:r>
            <a:r>
              <a:rPr lang="ru-RU" altLang="ru-RU" sz="8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проектам</a:t>
            </a:r>
            <a:endParaRPr lang="ru-RU" altLang="ru-RU" sz="8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0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6696094"/>
              </p:ext>
            </p:extLst>
          </p:nvPr>
        </p:nvGraphicFramePr>
        <p:xfrm>
          <a:off x="53340" y="397344"/>
          <a:ext cx="5712460" cy="2998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24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42562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Целевые статьи расходов на реализацию нацпроектов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ru-RU" altLang="ru-RU" sz="800" b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Приложение № 11 к Приказу Минфина России от 08.08.2018 № 132н)</a:t>
                      </a:r>
                    </a:p>
                    <a:p>
                      <a:pPr algn="ctr"/>
                      <a:endParaRPr lang="ru-RU" altLang="ru-RU" sz="800" b="1" u="non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Четвертый разряд кода целевой статьи (00 0 X0 00000), отражающий расходы на национальный проект (программу), 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endParaRPr lang="ru-RU" altLang="ru-RU" sz="8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1" dirty="0" smtClean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altLang="ru-RU" sz="800" b="0" dirty="0" smtClean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национальный проект "Культура";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- национальная программа "Цифровая экономика Российской Федерации";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1" dirty="0" smtClean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- национальный проект "Образование";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1" dirty="0" smtClean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- национальный проект "Жилье и городская среда";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1" dirty="0" smtClean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- национальный проект "Экология";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1" dirty="0" smtClean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altLang="ru-RU" sz="8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национальный проект "Малое и среднее предпринимательство и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поддержка индивидуальной    предпринимательской инициативы";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1" dirty="0" smtClean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- национальный проект "Производительность труда и поддержка занятости";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1" dirty="0" smtClean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- национальный проект "Здравоохранение";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1" dirty="0" smtClean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- национальный проект "Демография";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1" dirty="0" smtClean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- национальный проект "Безопасные и качественные автомобильные дороги";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1" dirty="0" smtClean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- национальный проект "Наука";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1" dirty="0" smtClean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- национальный проект "Международная кооперация и экспорт";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1" dirty="0" smtClean="0">
                          <a:solidFill>
                            <a:srgbClr val="C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- Комплексный план модернизации и расширения магистральной инфраструктуры.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071">
                <a:tc>
                  <a:txBody>
                    <a:bodyPr/>
                    <a:lstStyle/>
                    <a:p>
                      <a:pPr algn="l"/>
                      <a:endParaRPr lang="ru-RU" altLang="ru-RU" sz="800" b="1" dirty="0">
                        <a:solidFill>
                          <a:srgbClr val="FF0000"/>
                        </a:solidFill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 flipH="1">
            <a:off x="5473700" y="299402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2</a:t>
            </a:r>
          </a:p>
          <a:p>
            <a:pPr algn="r"/>
            <a:endParaRPr lang="ru-RU" sz="8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10800000" flipH="1" flipV="1">
            <a:off x="3130586" y="-19927"/>
            <a:ext cx="2635214" cy="344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7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endParaRPr lang="ru-RU" altLang="ru-RU" sz="7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8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Комплексный </a:t>
            </a:r>
            <a:r>
              <a:rPr lang="ru-RU" altLang="ru-RU" sz="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план, соответствует </a:t>
            </a:r>
            <a:endParaRPr lang="ru-RU" altLang="ru-RU" sz="800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8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буквенному значению</a:t>
            </a:r>
            <a:endParaRPr lang="ru-RU" altLang="ru-RU" sz="8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ru-RU" altLang="ru-RU" sz="8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42028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9332337"/>
              </p:ext>
            </p:extLst>
          </p:nvPr>
        </p:nvGraphicFramePr>
        <p:xfrm>
          <a:off x="61102" y="339618"/>
          <a:ext cx="5702300" cy="3084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2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06530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</a:p>
                    <a:p>
                      <a:pPr marL="0" marR="0" indent="0" algn="l" defTabSz="43242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</a:t>
                      </a:r>
                    </a:p>
                    <a:p>
                      <a:pPr marL="0" marR="0" indent="0" algn="l" defTabSz="43242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</a:t>
                      </a:r>
                      <a:r>
                        <a:rPr lang="ru-RU" alt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Сроки представления ф.0503117-НП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ПУиОБ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ЭБ</a:t>
                      </a:r>
                    </a:p>
                    <a:p>
                      <a:pPr marL="0" marR="0" indent="0" algn="l" defTabSz="43242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752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 flipH="1">
            <a:off x="5473700" y="299402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3</a:t>
            </a:r>
          </a:p>
          <a:p>
            <a:pPr algn="r"/>
            <a:endParaRPr lang="ru-RU" sz="8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95326"/>
            <a:ext cx="5765800" cy="8858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296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12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984" t="40464" r="29674" b="41217"/>
          <a:stretch/>
        </p:blipFill>
        <p:spPr>
          <a:xfrm>
            <a:off x="368300" y="1165225"/>
            <a:ext cx="4953000" cy="10482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92299" y="1328183"/>
            <a:ext cx="1813353" cy="1292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  <a:cs typeface="Times New Roman" panose="02020603050405020304" pitchFamily="18" charset="0"/>
              </a:rPr>
              <a:t>Комплект отчетности</a:t>
            </a:r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</a:rPr>
              <a:t>ф.0503117-НП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H="1" flipV="1">
            <a:off x="3013934" y="5402"/>
            <a:ext cx="2638383" cy="344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</a:t>
            </a:r>
            <a:r>
              <a:rPr lang="ru-RU" sz="8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 </a:t>
            </a:r>
            <a:r>
              <a:rPr lang="ru-RU" sz="8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ф.0503117-НП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91051" y="2070815"/>
            <a:ext cx="853649" cy="624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rgbClr val="FF0000"/>
                </a:solidFill>
              </a:rPr>
              <a:t>На 5-й рабочий день месяца</a:t>
            </a:r>
            <a:endParaRPr lang="ru-RU" sz="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8700" y="2070816"/>
            <a:ext cx="838199" cy="6080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600" b="1" dirty="0" smtClean="0">
                <a:solidFill>
                  <a:srgbClr val="FF0000"/>
                </a:solidFill>
              </a:rPr>
              <a:t>2 рабочих дня с момента представления </a:t>
            </a:r>
            <a:endParaRPr lang="ru-RU" sz="600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206500" y="1962473"/>
            <a:ext cx="7084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705653" y="1962473"/>
            <a:ext cx="70124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93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6923050"/>
              </p:ext>
            </p:extLst>
          </p:nvPr>
        </p:nvGraphicFramePr>
        <p:xfrm>
          <a:off x="0" y="427993"/>
          <a:ext cx="5702300" cy="3161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2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176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ru-RU" sz="8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</a:p>
                    <a:p>
                      <a:pPr algn="just" fontAlgn="base">
                        <a:lnSpc>
                          <a:spcPct val="150000"/>
                        </a:lnSpc>
                      </a:pPr>
                      <a:r>
                        <a:rPr lang="ru-RU" sz="8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В целях автоматизации проверки Отчетов территориальные органы Федерального казначейства (далее - ТОФК)обеспечивают ежемесячное представление в </a:t>
                      </a:r>
                      <a:r>
                        <a:rPr lang="ru-RU" sz="800" b="0" i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ПУиО</a:t>
                      </a:r>
                      <a:r>
                        <a:rPr lang="ru-RU" sz="8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ГИИС "Электронный бюджет" Отчета по поступлениям и выбытиям (ф. 0503151). </a:t>
                      </a:r>
                    </a:p>
                    <a:p>
                      <a:pPr algn="just" fontAlgn="base">
                        <a:lnSpc>
                          <a:spcPct val="150000"/>
                        </a:lnSpc>
                      </a:pPr>
                      <a:r>
                        <a:rPr lang="ru-RU" sz="8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ТОФК осуществляют проверку отчетов (ф. 0503117-НП) на соблюдение контрольных соотношений в соответствии с Приложением N 1 к письму Казначейства России от 9 сентября 2019 г. N 07-04-05/02-19361  «О</a:t>
                      </a:r>
                      <a:r>
                        <a:rPr lang="ru-RU" sz="800" b="0" i="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предоставлении форм бюджетной отчетности» (вместе с «Порядком представления отчетов по поступлениям и выбытиям (ф. 0503151)  </a:t>
                      </a:r>
                      <a:r>
                        <a:rPr lang="ru-RU" sz="8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800" b="0" i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ПУиО</a:t>
                      </a:r>
                      <a:r>
                        <a:rPr lang="ru-RU" sz="8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ГИИС "Электронный бюджет</a:t>
                      </a:r>
                      <a:r>
                        <a:rPr lang="ru-RU" sz="800" b="0" i="0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и проверки отчетности финансовых органов субъектов Российской Федерации").</a:t>
                      </a:r>
                    </a:p>
                    <a:p>
                      <a:pPr algn="just" fontAlgn="base">
                        <a:lnSpc>
                          <a:spcPct val="150000"/>
                        </a:lnSpc>
                      </a:pPr>
                      <a:r>
                        <a:rPr lang="ru-RU" sz="8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По результатам анализа протоколов контролей, сформированных в </a:t>
                      </a:r>
                      <a:r>
                        <a:rPr lang="ru-RU" sz="800" b="0" i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ПУиО</a:t>
                      </a:r>
                      <a:r>
                        <a:rPr lang="ru-RU" sz="8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ГИИС "Электронный бюджет", в случае принятия решения о необходимости корректировки отчетности, специалист ТОФК осуществляет отмену представленного отчета и координацию процесса его замены финансовым органом субъекта Российской Федерации в срок до четырех календарных дней с момента его фактического представления в </a:t>
                      </a:r>
                      <a:r>
                        <a:rPr lang="ru-RU" sz="800" b="0" i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ПУиО</a:t>
                      </a:r>
                      <a:r>
                        <a:rPr lang="ru-RU" sz="8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ГИИС "Электронный бюджет".</a:t>
                      </a:r>
                    </a:p>
                    <a:p>
                      <a:pPr fontAlgn="base"/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752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 flipH="1">
            <a:off x="5473700" y="2994025"/>
            <a:ext cx="22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4</a:t>
            </a:r>
          </a:p>
          <a:p>
            <a:pPr algn="r"/>
            <a:endParaRPr lang="ru-RU" sz="1000" b="1" dirty="0" smtClean="0"/>
          </a:p>
          <a:p>
            <a:pPr algn="r"/>
            <a:endParaRPr lang="ru-RU" sz="1000" b="1" dirty="0" smtClean="0"/>
          </a:p>
          <a:p>
            <a:pPr algn="r"/>
            <a:endParaRPr lang="ru-RU" sz="1000" b="1" dirty="0" smtClean="0"/>
          </a:p>
          <a:p>
            <a:pPr algn="r"/>
            <a:endParaRPr lang="ru-RU" sz="8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0800000" flipH="1" flipV="1">
            <a:off x="3063917" y="0"/>
            <a:ext cx="2562183" cy="3937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11437F"/>
                </a:solidFill>
              </a:rPr>
              <a:t>Представление </a:t>
            </a:r>
            <a:r>
              <a:rPr lang="ru-RU" sz="800" dirty="0">
                <a:solidFill>
                  <a:srgbClr val="11437F"/>
                </a:solidFill>
              </a:rPr>
              <a:t>ТОФК ф.0503151 </a:t>
            </a:r>
            <a:endParaRPr lang="ru-RU" sz="800" dirty="0" smtClean="0">
              <a:solidFill>
                <a:srgbClr val="11437F"/>
              </a:solidFill>
            </a:endParaRPr>
          </a:p>
          <a:p>
            <a:pPr algn="ctr"/>
            <a:r>
              <a:rPr lang="ru-RU" sz="800" dirty="0" smtClean="0">
                <a:solidFill>
                  <a:srgbClr val="11437F"/>
                </a:solidFill>
              </a:rPr>
              <a:t>в </a:t>
            </a:r>
            <a:r>
              <a:rPr lang="ru-RU" sz="800" dirty="0" err="1">
                <a:solidFill>
                  <a:srgbClr val="11437F"/>
                </a:solidFill>
              </a:rPr>
              <a:t>ПУиО</a:t>
            </a:r>
            <a:r>
              <a:rPr lang="ru-RU" sz="800" dirty="0">
                <a:solidFill>
                  <a:srgbClr val="11437F"/>
                </a:solidFill>
              </a:rPr>
              <a:t> ГИИС "Электронный </a:t>
            </a:r>
            <a:r>
              <a:rPr lang="ru-RU" sz="800" dirty="0" smtClean="0">
                <a:solidFill>
                  <a:srgbClr val="11437F"/>
                </a:solidFill>
              </a:rPr>
              <a:t>бюджет</a:t>
            </a:r>
            <a:endParaRPr lang="ru-RU" sz="800" dirty="0">
              <a:solidFill>
                <a:srgbClr val="1143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7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3213880"/>
              </p:ext>
            </p:extLst>
          </p:nvPr>
        </p:nvGraphicFramePr>
        <p:xfrm>
          <a:off x="63499" y="427993"/>
          <a:ext cx="5638800" cy="3176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1762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</a:p>
                    <a:p>
                      <a:pPr fontAlgn="base"/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Специалист ТОФК обеспечивает авторизацию в личном кабинете </a:t>
                      </a:r>
                      <a:r>
                        <a:rPr lang="ru-RU" sz="8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ПУиО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ГИИС "Электронный бюджет" под типом субъекта "ТОФК (ФО)" и проведение контролей представленных отчетов путем нажатия кнопки "Контроли".</a:t>
                      </a:r>
                      <a:b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ru-RU" sz="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marL="0" marR="0" lvl="0" indent="0" algn="l" defTabSz="4324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После визуальной проверки  отчетов  специалист ТОФК отмечает представленный отчет, запуская операцию «Контроли»  в зависимости от результатов проведения контролей отчеты переходят на статус «Контроль пройден» или «Контроль не пройден». После этого отчет принимается. Контроль ВНК для ф.0503117-НП не требуется.</a:t>
                      </a:r>
                    </a:p>
                    <a:p>
                      <a:r>
                        <a:rPr lang="ru-RU" sz="8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endParaRPr lang="ru-RU" sz="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При результате "Контроль не пройден" специалист ТОФК может отменить отчет путем его перевода в статус "Отменен", с дальнейшим проведением работы с специалистом ФО по повторному представлению уточненного отчета.</a:t>
                      </a:r>
                      <a:b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Специалист ТОФК после анализа протоколов контролей осуществляет изменение статуса отчетов на статусы "Принят" или "Принят условно".</a:t>
                      </a:r>
                    </a:p>
                    <a:p>
                      <a:pPr marL="0" marR="0" lvl="0" indent="0" algn="l" defTabSz="4324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4324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 принятия всех Отчетов ф. 0503117-НП, специалист ТОФК извещает Отдел консолидированной, бюджетной и бухгалтерской отчетности МОУ ФК о принятии всех отчетов финансового органа субъекта Российской Федерации. Далее, в случае необходимости замены принятого отчета, ТОФК согласовывает с Отделом консолидированной, бюджетной и бухгалтерской отчетности МОУ ФК возможность его замены.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752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615" marR="9461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 flipH="1">
            <a:off x="5473700" y="299402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5</a:t>
            </a:r>
          </a:p>
          <a:p>
            <a:pPr algn="r"/>
            <a:endParaRPr lang="ru-RU" sz="8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0800000" flipH="1" flipV="1">
            <a:off x="3035301" y="53332"/>
            <a:ext cx="2714582" cy="344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и принятие отчетов ф.0503117-НП ТОФК</a:t>
            </a:r>
            <a:endParaRPr lang="ru-RU" sz="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1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5119381"/>
              </p:ext>
            </p:extLst>
          </p:nvPr>
        </p:nvGraphicFramePr>
        <p:xfrm>
          <a:off x="1" y="404980"/>
          <a:ext cx="5783778" cy="3787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7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3551">
                <a:tc>
                  <a:txBody>
                    <a:bodyPr/>
                    <a:lstStyle/>
                    <a:p>
                      <a:pPr fontAlgn="base"/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3850">
                <a:tc>
                  <a:txBody>
                    <a:bodyPr/>
                    <a:lstStyle/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</a:t>
                      </a:r>
                      <a:endParaRPr lang="ru-RU" sz="8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05385" y="2994025"/>
            <a:ext cx="44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6</a:t>
            </a:r>
          </a:p>
          <a:p>
            <a:pPr algn="r"/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136754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</a:t>
            </a:r>
            <a:r>
              <a:rPr lang="ru-RU" altLang="ru-RU" sz="1000" b="1" i="1" cap="all" spc="46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области        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060804" y="2635184"/>
            <a:ext cx="37221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 smtClean="0"/>
              <a:t>        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191941" y="2690852"/>
            <a:ext cx="15860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ru-RU" sz="6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графы  4 и 6  отчета ф.0503117-НП                ТОФК не сверяются !</a:t>
            </a:r>
            <a:r>
              <a:rPr lang="ru-RU" sz="600" b="1" dirty="0" smtClean="0">
                <a:solidFill>
                  <a:srgbClr val="FF0000"/>
                </a:solidFill>
              </a:rPr>
              <a:t> </a:t>
            </a:r>
            <a:endParaRPr lang="ru-RU" sz="600" b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rot="10800000" flipH="1" flipV="1">
            <a:off x="3111499" y="-24828"/>
            <a:ext cx="2638385" cy="3118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данных отчетов</a:t>
            </a:r>
          </a:p>
          <a:p>
            <a:pPr algn="ctr"/>
            <a:r>
              <a:rPr lang="ru-RU" sz="8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ф.0503151 и 0503117-НП </a:t>
            </a:r>
            <a:endParaRPr lang="ru-RU" sz="8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24220" b="27343"/>
          <a:stretch/>
        </p:blipFill>
        <p:spPr>
          <a:xfrm>
            <a:off x="0" y="570548"/>
            <a:ext cx="5797999" cy="2362176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1282700" y="1714758"/>
            <a:ext cx="0" cy="11129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435100" y="1714758"/>
            <a:ext cx="0" cy="11129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587500" y="1751636"/>
            <a:ext cx="0" cy="107605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1956341" y="1704965"/>
            <a:ext cx="603854" cy="11772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3357542" y="1222315"/>
            <a:ext cx="2116158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500" dirty="0"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263900" y="1970415"/>
            <a:ext cx="2224298" cy="3231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500" dirty="0" smtClean="0">
                <a:cs typeface="Times New Roman" panose="02020603050405020304" pitchFamily="18" charset="0"/>
              </a:rPr>
              <a:t>        </a:t>
            </a:r>
            <a:r>
              <a:rPr lang="ru-RU" altLang="ru-RU" sz="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Графа </a:t>
            </a:r>
            <a:r>
              <a:rPr lang="ru-RU" altLang="ru-RU" sz="500" dirty="0">
                <a:solidFill>
                  <a:srgbClr val="002060"/>
                </a:solidFill>
                <a:cs typeface="Times New Roman" panose="02020603050405020304" pitchFamily="18" charset="0"/>
              </a:rPr>
              <a:t>5, раздела 2.Расходы бюджета, отчета </a:t>
            </a:r>
            <a:r>
              <a:rPr lang="ru-RU" altLang="ru-RU" sz="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               ф</a:t>
            </a:r>
            <a:r>
              <a:rPr lang="ru-RU" altLang="ru-RU" sz="500" dirty="0">
                <a:solidFill>
                  <a:srgbClr val="002060"/>
                </a:solidFill>
                <a:cs typeface="Times New Roman" panose="02020603050405020304" pitchFamily="18" charset="0"/>
              </a:rPr>
              <a:t>. 0503117-нп  </a:t>
            </a:r>
            <a:r>
              <a:rPr lang="ru-RU" altLang="ru-RU" sz="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(</a:t>
            </a:r>
            <a:r>
              <a:rPr lang="ru-RU" altLang="ru-RU" sz="500" dirty="0">
                <a:solidFill>
                  <a:srgbClr val="002060"/>
                </a:solidFill>
                <a:cs typeface="Times New Roman" panose="02020603050405020304" pitchFamily="18" charset="0"/>
              </a:rPr>
              <a:t>Исполнено)  </a:t>
            </a:r>
            <a:r>
              <a:rPr lang="ru-RU" altLang="ru-RU" sz="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= </a:t>
            </a:r>
            <a:r>
              <a:rPr lang="ru-RU" altLang="ru-RU" sz="500" dirty="0">
                <a:solidFill>
                  <a:srgbClr val="002060"/>
                </a:solidFill>
                <a:cs typeface="Times New Roman" panose="02020603050405020304" pitchFamily="18" charset="0"/>
              </a:rPr>
              <a:t>графе  4 (Бюджетная </a:t>
            </a:r>
            <a:r>
              <a:rPr lang="ru-RU" altLang="ru-RU" sz="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деятельность</a:t>
            </a:r>
            <a:r>
              <a:rPr lang="ru-RU" altLang="ru-RU" sz="500" dirty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ru-RU" altLang="ru-RU" sz="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раздела  </a:t>
            </a:r>
            <a:r>
              <a:rPr lang="ru-RU" altLang="ru-RU" sz="500" dirty="0">
                <a:solidFill>
                  <a:srgbClr val="002060"/>
                </a:solidFill>
                <a:cs typeface="Times New Roman" panose="02020603050405020304" pitchFamily="18" charset="0"/>
              </a:rPr>
              <a:t>2. Выбытия </a:t>
            </a:r>
            <a:r>
              <a:rPr lang="ru-RU" altLang="ru-RU" sz="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отчета </a:t>
            </a:r>
            <a:r>
              <a:rPr lang="ru-RU" altLang="ru-RU" sz="500" dirty="0">
                <a:solidFill>
                  <a:srgbClr val="002060"/>
                </a:solidFill>
                <a:cs typeface="Times New Roman" panose="02020603050405020304" pitchFamily="18" charset="0"/>
              </a:rPr>
              <a:t>ф. 0503151</a:t>
            </a:r>
          </a:p>
        </p:txBody>
      </p:sp>
      <p:cxnSp>
        <p:nvCxnSpPr>
          <p:cNvPr id="49" name="Прямая со стрелкой 48"/>
          <p:cNvCxnSpPr>
            <a:stCxn id="47" idx="1"/>
          </p:cNvCxnSpPr>
          <p:nvPr/>
        </p:nvCxnSpPr>
        <p:spPr>
          <a:xfrm flipH="1" flipV="1">
            <a:off x="2555433" y="1401773"/>
            <a:ext cx="708467" cy="7302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3263900" y="1236779"/>
            <a:ext cx="2224298" cy="323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500" dirty="0" smtClean="0">
                <a:cs typeface="Times New Roman" panose="02020603050405020304" pitchFamily="18" charset="0"/>
              </a:rPr>
              <a:t> </a:t>
            </a:r>
            <a:r>
              <a:rPr lang="ru-RU" altLang="ru-RU" sz="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Графа </a:t>
            </a:r>
            <a:r>
              <a:rPr lang="ru-RU" altLang="ru-RU" sz="500" dirty="0">
                <a:solidFill>
                  <a:srgbClr val="002060"/>
                </a:solidFill>
                <a:cs typeface="Times New Roman" panose="02020603050405020304" pitchFamily="18" charset="0"/>
              </a:rPr>
              <a:t>3,раздела 2.Расходы бюджета  отчета   ф. </a:t>
            </a:r>
            <a:r>
              <a:rPr lang="ru-RU" altLang="ru-RU" sz="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0503117-НП                       </a:t>
            </a:r>
          </a:p>
          <a:p>
            <a:pPr algn="ctr"/>
            <a:r>
              <a:rPr lang="ru-RU" altLang="ru-RU" sz="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(</a:t>
            </a:r>
            <a:r>
              <a:rPr lang="ru-RU" altLang="ru-RU" sz="500" dirty="0">
                <a:solidFill>
                  <a:srgbClr val="002060"/>
                </a:solidFill>
                <a:cs typeface="Times New Roman" panose="02020603050405020304" pitchFamily="18" charset="0"/>
              </a:rPr>
              <a:t>Раздел  Подраздел </a:t>
            </a:r>
            <a:r>
              <a:rPr lang="ru-RU" altLang="ru-RU" sz="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500" dirty="0">
                <a:solidFill>
                  <a:srgbClr val="002060"/>
                </a:solidFill>
                <a:cs typeface="Times New Roman" panose="02020603050405020304" pitchFamily="18" charset="0"/>
              </a:rPr>
              <a:t>+ Целевая статья в части кода НП + КВР = </a:t>
            </a:r>
            <a:r>
              <a:rPr lang="ru-RU" altLang="ru-RU" sz="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графе </a:t>
            </a:r>
            <a:r>
              <a:rPr lang="ru-RU" altLang="ru-RU" sz="500" dirty="0">
                <a:solidFill>
                  <a:srgbClr val="002060"/>
                </a:solidFill>
                <a:cs typeface="Times New Roman" panose="02020603050405020304" pitchFamily="18" charset="0"/>
              </a:rPr>
              <a:t>3 раздела  </a:t>
            </a:r>
            <a:r>
              <a:rPr lang="ru-RU" altLang="ru-RU" sz="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2.Выбытия  </a:t>
            </a:r>
            <a:r>
              <a:rPr lang="ru-RU" altLang="ru-RU" sz="500" dirty="0">
                <a:solidFill>
                  <a:srgbClr val="002060"/>
                </a:solidFill>
                <a:cs typeface="Times New Roman" panose="02020603050405020304" pitchFamily="18" charset="0"/>
              </a:rPr>
              <a:t>отчета ф. </a:t>
            </a:r>
            <a:r>
              <a:rPr lang="ru-RU" altLang="ru-RU" sz="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0503151</a:t>
            </a:r>
            <a:endParaRPr lang="ru-RU" altLang="ru-RU" sz="5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4" name="Прямая со стрелкой 53"/>
          <p:cNvCxnSpPr>
            <a:stCxn id="52" idx="1"/>
          </p:cNvCxnSpPr>
          <p:nvPr/>
        </p:nvCxnSpPr>
        <p:spPr>
          <a:xfrm flipH="1">
            <a:off x="1511302" y="1398362"/>
            <a:ext cx="1752598" cy="341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923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014143"/>
              </p:ext>
            </p:extLst>
          </p:nvPr>
        </p:nvGraphicFramePr>
        <p:xfrm>
          <a:off x="139700" y="479424"/>
          <a:ext cx="5410200" cy="2761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63350">
                <a:tc>
                  <a:txBody>
                    <a:bodyPr/>
                    <a:lstStyle/>
                    <a:p>
                      <a:pPr marL="0" marR="0" lvl="0" indent="0" algn="just" defTabSz="91440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endParaRPr lang="ru-RU" sz="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98279">
                <a:tc>
                  <a:txBody>
                    <a:bodyPr/>
                    <a:lstStyle/>
                    <a:p>
                      <a:pPr marL="457200" indent="169863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05385" y="2994025"/>
            <a:ext cx="444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7</a:t>
            </a:r>
          </a:p>
          <a:p>
            <a:pPr algn="r"/>
            <a:endParaRPr lang="ru-RU" sz="1000" b="1" dirty="0" smtClean="0"/>
          </a:p>
          <a:p>
            <a:pPr algn="r"/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16986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757" t="16311" r="12099" b="47650"/>
          <a:stretch/>
        </p:blipFill>
        <p:spPr>
          <a:xfrm>
            <a:off x="0" y="490293"/>
            <a:ext cx="5626100" cy="257993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 rot="10800000" flipH="1" flipV="1">
            <a:off x="2983923" y="0"/>
            <a:ext cx="2765962" cy="339169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rgbClr val="11437F"/>
                </a:solidFill>
              </a:rPr>
              <a:t>Принятие ТОФК отчетов ф.0503117-НП                               в </a:t>
            </a:r>
            <a:r>
              <a:rPr lang="ru-RU" sz="800" dirty="0" err="1">
                <a:solidFill>
                  <a:srgbClr val="11437F"/>
                </a:solidFill>
              </a:rPr>
              <a:t>ПУиО</a:t>
            </a:r>
            <a:r>
              <a:rPr lang="ru-RU" sz="800" dirty="0">
                <a:solidFill>
                  <a:srgbClr val="11437F"/>
                </a:solidFill>
              </a:rPr>
              <a:t> ГИИС "Электронный бюджет</a:t>
            </a:r>
            <a:r>
              <a:rPr lang="ru-RU" sz="800" dirty="0" smtClean="0">
                <a:solidFill>
                  <a:srgbClr val="11437F"/>
                </a:solidFill>
              </a:rPr>
              <a:t> </a:t>
            </a:r>
            <a:endParaRPr lang="ru-RU" sz="800" dirty="0">
              <a:solidFill>
                <a:srgbClr val="1143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4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2100" y="497047"/>
            <a:ext cx="5105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643063"/>
            <a:r>
              <a:rPr lang="ru-RU" sz="800" b="1" dirty="0" smtClean="0"/>
              <a:t> </a:t>
            </a:r>
          </a:p>
          <a:p>
            <a:pPr defTabSz="1643063"/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Нормативно-правовые акты , регламентирующие представление отчета ф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0503117-НП:</a:t>
            </a:r>
          </a:p>
          <a:p>
            <a:pPr algn="ctr" defTabSz="1165225"/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1165225">
              <a:buAutoNum type="arabicPeriod"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</a:t>
            </a:r>
            <a:r>
              <a:rPr lang="ru-RU" sz="800" dirty="0" smtClean="0"/>
              <a:t> МФ </a:t>
            </a:r>
            <a:r>
              <a:rPr lang="ru-RU" sz="800" dirty="0"/>
              <a:t>Российской Федерации от 20.08.2019 № 131н «О внесении изменений в Инструкцию о порядке составления и представления годовой, квартальной и месячной отчетности об исполнении бюджетов бюджетной системы Российской Федерации, утвержденную приказом Министерства финансов Российской Федерации от 28.12. 2010 № 191н»</a:t>
            </a:r>
            <a:endParaRPr lang="ru-RU" sz="800" dirty="0" smtClean="0"/>
          </a:p>
          <a:p>
            <a:pPr marL="228600" indent="-228600" defTabSz="1165225">
              <a:buAutoNum type="arabicPeriod"/>
            </a:pPr>
            <a:endParaRPr lang="ru-RU" sz="800" dirty="0"/>
          </a:p>
          <a:p>
            <a:pPr marL="228600" indent="-228600" defTabSz="1165225">
              <a:buAutoNum type="arabicPeriod"/>
            </a:pPr>
            <a:r>
              <a:rPr lang="ru-RU" sz="800" dirty="0" smtClean="0"/>
              <a:t>Письмо Федерального Казначейства 09.09.2019 № 07-04-05/02-19361</a:t>
            </a:r>
          </a:p>
          <a:p>
            <a:r>
              <a:rPr lang="ru-RU" sz="800" dirty="0" smtClean="0"/>
              <a:t>        Приложение </a:t>
            </a:r>
            <a:r>
              <a:rPr lang="ru-RU" sz="800" dirty="0"/>
              <a:t>№ </a:t>
            </a:r>
            <a:r>
              <a:rPr lang="ru-RU" sz="800" dirty="0" smtClean="0"/>
              <a:t>1 к </a:t>
            </a:r>
            <a:r>
              <a:rPr lang="ru-RU" sz="800" dirty="0"/>
              <a:t>письму Федерального казначейства 09.09.2019 № 07-04-05/02-19361 </a:t>
            </a:r>
            <a:endParaRPr lang="ru-RU" sz="800" dirty="0" smtClean="0"/>
          </a:p>
          <a:p>
            <a:r>
              <a:rPr lang="ru-RU" sz="800" dirty="0"/>
              <a:t> </a:t>
            </a:r>
            <a:r>
              <a:rPr lang="ru-RU" sz="800" dirty="0" smtClean="0"/>
              <a:t>       Приложение </a:t>
            </a:r>
            <a:r>
              <a:rPr lang="ru-RU" sz="800" dirty="0"/>
              <a:t>№ </a:t>
            </a:r>
            <a:r>
              <a:rPr lang="ru-RU" sz="800" dirty="0" smtClean="0"/>
              <a:t>2 </a:t>
            </a:r>
            <a:r>
              <a:rPr lang="ru-RU" sz="800" dirty="0"/>
              <a:t>к письму Федерального казначейства 09.09.2019 № 07-04-05/02-19361 </a:t>
            </a:r>
          </a:p>
          <a:p>
            <a:r>
              <a:rPr lang="ru-RU" sz="800" dirty="0" smtClean="0"/>
              <a:t> </a:t>
            </a:r>
            <a:endParaRPr lang="ru-RU" sz="800" dirty="0"/>
          </a:p>
          <a:p>
            <a:pPr defTabSz="1165225"/>
            <a:endParaRPr lang="ru-RU" sz="800" dirty="0" smtClean="0"/>
          </a:p>
          <a:p>
            <a:pPr defTabSz="1165225"/>
            <a:endParaRPr lang="ru-RU" sz="800" dirty="0"/>
          </a:p>
          <a:p>
            <a:pPr defTabSz="1165225"/>
            <a:endParaRPr lang="ru-RU" sz="800" dirty="0" smtClean="0"/>
          </a:p>
          <a:p>
            <a:pPr defTabSz="1165225"/>
            <a:r>
              <a:rPr lang="ru-RU" sz="800" dirty="0" smtClean="0"/>
              <a:t> </a:t>
            </a:r>
            <a:endParaRPr lang="ru-RU" sz="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05385" y="2994025"/>
            <a:ext cx="44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8</a:t>
            </a:r>
          </a:p>
          <a:p>
            <a:pPr algn="r"/>
            <a:endParaRPr lang="ru-RU" sz="1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3035300" y="23894"/>
            <a:ext cx="2730500" cy="37345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43063"/>
            <a:r>
              <a:rPr lang="ru-RU" sz="800" dirty="0">
                <a:solidFill>
                  <a:srgbClr val="11437F"/>
                </a:solidFill>
              </a:rPr>
              <a:t>Нормативно-правовые акты , регламентирующие </a:t>
            </a:r>
            <a:r>
              <a:rPr lang="ru-RU" sz="800" dirty="0" smtClean="0">
                <a:solidFill>
                  <a:srgbClr val="11437F"/>
                </a:solidFill>
              </a:rPr>
              <a:t>представление и проверку отчета (ф</a:t>
            </a:r>
            <a:r>
              <a:rPr lang="ru-RU" sz="800" dirty="0">
                <a:solidFill>
                  <a:srgbClr val="11437F"/>
                </a:solidFill>
              </a:rPr>
              <a:t>. 0503117-НП</a:t>
            </a:r>
            <a:r>
              <a:rPr lang="ru-RU" sz="800" dirty="0" smtClean="0">
                <a:solidFill>
                  <a:srgbClr val="11437F"/>
                </a:solidFill>
              </a:rPr>
              <a:t>)</a:t>
            </a:r>
            <a:endParaRPr lang="ru-RU" sz="800" dirty="0">
              <a:solidFill>
                <a:srgbClr val="1143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8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</TotalTime>
  <Words>614</Words>
  <Application>Microsoft Office PowerPoint</Application>
  <PresentationFormat>Произвольный</PresentationFormat>
  <Paragraphs>126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obu14</cp:lastModifiedBy>
  <cp:revision>214</cp:revision>
  <dcterms:created xsi:type="dcterms:W3CDTF">2019-07-31T16:47:50Z</dcterms:created>
  <dcterms:modified xsi:type="dcterms:W3CDTF">2020-07-03T04:04:05Z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