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8" r:id="rId1"/>
  </p:sldMasterIdLst>
  <p:notesMasterIdLst>
    <p:notesMasterId r:id="rId8"/>
  </p:notesMasterIdLst>
  <p:sldIdLst>
    <p:sldId id="256" r:id="rId2"/>
    <p:sldId id="262" r:id="rId3"/>
    <p:sldId id="263" r:id="rId4"/>
    <p:sldId id="268" r:id="rId5"/>
    <p:sldId id="266" r:id="rId6"/>
    <p:sldId id="267" r:id="rId7"/>
  </p:sldIdLst>
  <p:sldSz cx="5765800" cy="3244850"/>
  <p:notesSz cx="5765800" cy="324485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437F"/>
    <a:srgbClr val="E6E6E6"/>
    <a:srgbClr val="FCFCFC"/>
    <a:srgbClr val="DDDDDD"/>
    <a:srgbClr val="99CCFF"/>
    <a:srgbClr val="4978B1"/>
    <a:srgbClr val="003B59"/>
    <a:srgbClr val="ECD6A5"/>
    <a:srgbClr val="C19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2630" autoAdjust="0"/>
  </p:normalViewPr>
  <p:slideViewPr>
    <p:cSldViewPr>
      <p:cViewPr>
        <p:scale>
          <a:sx n="170" d="100"/>
          <a:sy n="170" d="100"/>
        </p:scale>
        <p:origin x="-72" y="-72"/>
      </p:cViewPr>
      <p:guideLst>
        <p:guide orient="horz" pos="2880"/>
        <p:guide pos="215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70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7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9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47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60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0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76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18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6734-726E-46B9-B3CD-75FDA00F97BD}" type="datetime1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10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4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0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0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DnDiag">
          <a:fgClr>
            <a:srgbClr val="E6E6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февраль 2021</a:t>
            </a:r>
          </a:p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43" y="2266518"/>
            <a:ext cx="433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11437F"/>
                </a:solidFill>
              </a:rPr>
              <a:t>Чиркина Ольга Павловна</a:t>
            </a:r>
          </a:p>
          <a:p>
            <a:r>
              <a:rPr lang="ru-RU" sz="800" dirty="0" smtClean="0">
                <a:solidFill>
                  <a:srgbClr val="11437F"/>
                </a:solidFill>
              </a:rPr>
              <a:t>Заместитель начальника  Отдела  бюджетного учета  и отчетности  по операциям бюджетов</a:t>
            </a:r>
            <a:endParaRPr lang="ru-RU" sz="800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 useBgFill="1">
        <p:nvSpPr>
          <p:cNvPr id="13" name="object 7"/>
          <p:cNvSpPr/>
          <p:nvPr/>
        </p:nvSpPr>
        <p:spPr>
          <a:xfrm>
            <a:off x="155882" y="884117"/>
            <a:ext cx="4260543" cy="814508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100" dirty="0"/>
              <a:t>Особенности ведения казначейского учета, составления и представления бюджетной отчетности и отчетности по операциям системы казначейских платежей 2021 году</a:t>
            </a:r>
            <a:endParaRPr lang="ru-RU" sz="1100" dirty="0" smtClean="0"/>
          </a:p>
          <a:p>
            <a:pPr algn="ctr"/>
            <a:endParaRPr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87700" y="53333"/>
            <a:ext cx="2414714" cy="344011"/>
          </a:xfrm>
          <a:prstGeom prst="roundRect">
            <a:avLst>
              <a:gd name="adj" fmla="val 20654"/>
            </a:avLst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база.</a:t>
            </a:r>
            <a:r>
              <a:rPr lang="en-US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года</a:t>
            </a:r>
            <a:r>
              <a:rPr lang="en-US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899" y="568037"/>
            <a:ext cx="4912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МИНИСТЕРСТВО ФИНАНСОВ РОССИЙСКОЙ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ФЕДЕРАЛЬНОЕ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КАЗНАЧЕЙСТВО ПИСЬМО от 31 декабря 2020 г. N 07-04-05/02-28157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ОСОБЕННОСТЯХ ВЕДЕНИЯ В 2021 ГОДУ КАЗНАЧЕЙСКОГО УЧЕТА И СОСТАВЛЕНИЯ И ПРЕДСТАВЛЕНИЯ БЮДЖЕТНОЙ ОТЧЕТНОСТИ И ОТЧЕТНОСТИ ПО ОПЕРАЦИЯМ СИСТЕМЫ КАЗНАЧЕЙСКИХ ПЛАТЕЖЕЙ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020" y="1152812"/>
            <a:ext cx="4822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30.06.2020 № 126н «Об утверждении федерального стандарта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финансов «Отчетность по операциям системы казначейских платежей»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900" y="1488056"/>
            <a:ext cx="4930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финансов РФ от 05.09.2020 №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198н</a:t>
            </a:r>
            <a:r>
              <a:rPr lang="ru-RU" sz="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приложения N 1 и N 2 к приказу Министерства финансов Российской Федерации от 1 декабря 2010 г. N 157н "Об утверждении Единого плана счетов бухгалтерского учета для органов государственной власти (государственных органов), органов местного самоуправления, органов управления государственными внебюджетными фондами, государственных академий наук, государственных (муниципальных) учреждений и Инструкции по его применению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800" b="1" i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6021" y="2210564"/>
            <a:ext cx="4822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РФ от 28.10.2020 №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246н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приложения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приказу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Российской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6 декабря 2010 г. № 162н «Об утверждении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счетов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учета и Инструкции по его применению»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5039" y="2636387"/>
            <a:ext cx="4861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финансов РФ от 29.09.2020 №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219н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инистерства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Российской Федерации от 30 ноября 2015 г. №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184н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счетов казначейского учета и Инструкции по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применению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 внесении изменений в приложения к приказу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lang="en-US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6 декабря 2010 г. № 162н»</a:t>
            </a:r>
          </a:p>
        </p:txBody>
      </p:sp>
      <p:pic>
        <p:nvPicPr>
          <p:cNvPr id="24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51" y="631824"/>
            <a:ext cx="380588" cy="4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89025"/>
            <a:ext cx="391121" cy="40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51" y="1643767"/>
            <a:ext cx="407359" cy="41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49" y="2210564"/>
            <a:ext cx="407923" cy="4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49" y="2658971"/>
            <a:ext cx="457199" cy="48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11500" y="78818"/>
            <a:ext cx="2590800" cy="318525"/>
          </a:xfrm>
          <a:prstGeom prst="roundRect">
            <a:avLst>
              <a:gd name="adj" fmla="val 20654"/>
            </a:avLst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правовая база. Казначейский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с 01.01.2021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56652"/>
            <a:ext cx="22313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Приказ МФ РФ от 27.08.2018 № 184н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4570" y="91503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537" y="1372230"/>
            <a:ext cx="2208763" cy="469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 flipH="1" flipV="1">
            <a:off x="2730500" y="568615"/>
            <a:ext cx="266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«ОПЕРАЦИИ ПО КАЗНАЧЕЙСКОМУ ОБСЛУЖИВАНИЮ ИСПОЛНЕНИЯ БЮДЖЕТОВ СУБЪЕКТОВ РОССИЙСКОЙ ФЕДЕРАЦИИ, МЕСТНЫХ БЮДЖЕТОВ, БЮДЖЕТОВ ГОСУДАРСТВЕННЫХ ВНЕБЮДЖЕТНЫХ ФОНДОВ, ФЕДЕРАЛЬНОГО БЮДЖЕТА (В ЧАСТИ ОПЕРАЦИЙ С ПОСТУПЛЕНИЯМИ, ЯВЛЯЮЩИМИСЯ ИСТОЧНИКАМИ ФОРМИРОВАНИЯ ДОХОДОВ БЮДЖЕТОВ БЮДЖЕТНОЙ СИСТЕМЫ РОССИЙСКОЙ ФЕДЕРАЦИИ, И НАЛИЧНЫМИ ДЕНЕЖНЫМИ СРЕДСТВАМИ), ОПЕРАЦИЙ СО СРЕДСТВАМИ ГОСУДАРСТВЕННЫХ (МУНИЦИПАЛЬНЫХ) БЮДЖЕТНЫХ, АВТОНОМНЫХ УЧРЕЖДЕНИЙ И ИНЫХ ЮРИДИЧЕСКИХ ЛИЦ»</a:t>
            </a: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2943185" y="1702873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«ОПЕРАЦИИ ПО КАЗНАЧЕЙСКОМУ ОБСЛУЖИВАНИЮ ИСПОЛНЕНИЯ ФЕДЕРАЛЬНОГО БЮДЖЕТА»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54301" y="593725"/>
            <a:ext cx="2816282" cy="1028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54302" y="1676611"/>
            <a:ext cx="2816282" cy="403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97700" y="2384425"/>
            <a:ext cx="28829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«ОПЕРАЦИИ ПО УПРАВЛЕНИЮ СРЕДСТВАМИ ЕДИНОГО КАЗНАЧЕЙСКОГО СЧЕТА»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54302" y="2228104"/>
            <a:ext cx="2816281" cy="429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2273300" y="593724"/>
            <a:ext cx="286836" cy="20676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2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11500" y="78818"/>
            <a:ext cx="2590800" cy="318525"/>
          </a:xfrm>
          <a:prstGeom prst="roundRect">
            <a:avLst>
              <a:gd name="adj" fmla="val 20654"/>
            </a:avLst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правовая база. Казначейский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с 01.01.2021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1450" y="708025"/>
            <a:ext cx="288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Приказ МФ РФ  от 01.12.2010 № 157н</a:t>
            </a:r>
          </a:p>
          <a:p>
            <a:pPr algn="ctr" eaLnBrk="0" hangingPunct="0"/>
            <a:r>
              <a:rPr lang="ru-RU" sz="800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(с 01.01.2021)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250" y="1059636"/>
            <a:ext cx="48450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Дополнена перечнем счетов и порядком их применения для отражения операций по управлению остатками средств на едином казначейском счете: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использовании финансовых инструментов при размещении  средств ЕКС (депозиты,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своп);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расчеты между органами Федерального казначейства при осуществлении операций со средствами ЕКС, не относящихся к     операциям по казначейскому обслуживанию исполнения бюджетов, казначейскому обслуживанию операций бюджетных, автономных учреждений и иных организаций, не являющихся участниками бюджетного процесса; 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расчеты по операциям со средствами ЕКС до выяснения их принадлежности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Вводится код вида финансового обеспечения</a:t>
            </a:r>
            <a:r>
              <a:rPr lang="ru-RU" sz="800" dirty="0"/>
              <a:t> «0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управление средствами ЕКС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4700" y="631825"/>
            <a:ext cx="1828800" cy="427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312696" cy="24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37923"/>
            <a:ext cx="312696" cy="24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40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22076" y="70444"/>
            <a:ext cx="2504024" cy="357549"/>
          </a:xfrm>
          <a:prstGeom prst="roundRect">
            <a:avLst>
              <a:gd name="adj" fmla="val 20654"/>
            </a:avLst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представление казначейской отчетности за отчетные периоды</a:t>
            </a:r>
            <a:r>
              <a:rPr lang="en-US" alt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начиная </a:t>
            </a:r>
            <a:r>
              <a:rPr lang="ru-RU" alt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2021 </a:t>
            </a:r>
            <a:r>
              <a:rPr lang="ru-RU" alt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3500" y="788473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8300" y="633322"/>
            <a:ext cx="28829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по операциям системы казначейских платежей (казначейская отчетность)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84" y="1117082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Баланс операций в системе казначейских платежей (ф. 0503195)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2599" y="1504518"/>
            <a:ext cx="276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Отчет о движении денежных средств в системе казначейских платежей (ф. 0503196)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2863" y="1884325"/>
            <a:ext cx="2976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Отчет об управлении остатками на едином казначейском счете (ф. 0503197)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6250" y="2266896"/>
            <a:ext cx="286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Пояснительная записка к Балансу операций в системе казначейских платежей (ф. 0503198)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83" y="2621908"/>
            <a:ext cx="2741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Оперативный баланс операций в системе казначейских платежей (ф. 0531377)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015" y="595124"/>
            <a:ext cx="2882900" cy="386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11300" y="1301748"/>
            <a:ext cx="137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2599" y="1117352"/>
            <a:ext cx="2764315" cy="320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6251" y="1525371"/>
            <a:ext cx="2770664" cy="327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6251" y="1927225"/>
            <a:ext cx="2790496" cy="288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6251" y="2266897"/>
            <a:ext cx="2770663" cy="387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6250" y="2689225"/>
            <a:ext cx="27749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73499" y="708025"/>
            <a:ext cx="1654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установленные приказом Минфина России от 30.06.2020 </a:t>
            </a:r>
          </a:p>
          <a:p>
            <a:pPr algn="ctr" eaLnBrk="0" hangingPunct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126н «Об утверждении федерального стандарта бухгалтерского учета государственных финансов «Отчетность по операциям системы казначейских платежей»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721099" y="2636228"/>
            <a:ext cx="18065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форма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установленная Федеральным казначейством</a:t>
            </a:r>
          </a:p>
        </p:txBody>
      </p:sp>
      <p:sp>
        <p:nvSpPr>
          <p:cNvPr id="34" name="Левая фигурная скобка 33"/>
          <p:cNvSpPr/>
          <p:nvPr/>
        </p:nvSpPr>
        <p:spPr>
          <a:xfrm rot="10800000">
            <a:off x="3595185" y="590160"/>
            <a:ext cx="223070" cy="2021011"/>
          </a:xfrm>
          <a:prstGeom prst="leftBrace">
            <a:avLst>
              <a:gd name="adj1" fmla="val 210053"/>
              <a:gd name="adj2" fmla="val 49963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  <p:sp>
        <p:nvSpPr>
          <p:cNvPr id="35" name="Левая фигурная скобка 34"/>
          <p:cNvSpPr/>
          <p:nvPr/>
        </p:nvSpPr>
        <p:spPr>
          <a:xfrm rot="10800000">
            <a:off x="3587351" y="2689224"/>
            <a:ext cx="133746" cy="427910"/>
          </a:xfrm>
          <a:prstGeom prst="leftBrace">
            <a:avLst>
              <a:gd name="adj1" fmla="val 71637"/>
              <a:gd name="adj2" fmla="val 5019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2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22076" y="70444"/>
            <a:ext cx="2504024" cy="357549"/>
          </a:xfrm>
          <a:prstGeom prst="roundRect">
            <a:avLst>
              <a:gd name="adj" fmla="val 20654"/>
            </a:avLst>
          </a:prstGeom>
          <a:solidFill>
            <a:srgbClr val="FCFCF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представление казначейской отчетности за отчетные периоды</a:t>
            </a:r>
            <a:r>
              <a:rPr lang="en-US" alt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начиная </a:t>
            </a:r>
            <a:r>
              <a:rPr lang="ru-RU" alt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2021 </a:t>
            </a:r>
            <a:r>
              <a:rPr lang="ru-RU" alt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1300" y="1301748"/>
            <a:ext cx="137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6900" y="745262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формирования бюджетной (бухгалтерской) отчетности </a:t>
            </a:r>
          </a:p>
          <a:p>
            <a:pPr algn="ctr" eaLnBrk="0" hangingPunct="0">
              <a:defRPr/>
            </a:pPr>
            <a:r>
              <a:rPr lang="ru-RU" sz="8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ПУиО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ГИИС «Электронный бюджет»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0441" y="999799"/>
            <a:ext cx="33464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Казначейская отчетность ТОФК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представляемая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МОУ ФК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6900" y="622151"/>
            <a:ext cx="4876800" cy="5604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5042" y="1924645"/>
            <a:ext cx="12406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Казначейская отчетность ТОФК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76815" y="1968611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Казначейская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ТОФК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1271" y="1853550"/>
            <a:ext cx="1274388" cy="10519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73756" y="1780590"/>
            <a:ext cx="1295400" cy="1088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13851" y="2368721"/>
            <a:ext cx="11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</a:t>
            </a:r>
          </a:p>
          <a:p>
            <a:pPr algn="ctr" eaLnBrk="0" hangingPunct="0">
              <a:defRPr/>
            </a:pP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«АСФК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Предварительный</a:t>
            </a:r>
            <a:endParaRPr lang="ru-RU" sz="8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45459" y="2366551"/>
            <a:ext cx="1351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8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ПУиО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ГИИС 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»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178300" y="1622425"/>
            <a:ext cx="0" cy="60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197100" y="1506115"/>
            <a:ext cx="1676399" cy="818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0900" y="1323179"/>
            <a:ext cx="1752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Казначейская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ТОФК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1900" y="1815406"/>
            <a:ext cx="137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800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ПУиО</a:t>
            </a:r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ГИИС «Электронный бюджет 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Первичный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>
            <a:endCxn id="5" idx="1"/>
          </p:cNvCxnSpPr>
          <p:nvPr/>
        </p:nvCxnSpPr>
        <p:spPr>
          <a:xfrm flipV="1">
            <a:off x="1587500" y="1915435"/>
            <a:ext cx="609600" cy="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5" idx="3"/>
          </p:cNvCxnSpPr>
          <p:nvPr/>
        </p:nvCxnSpPr>
        <p:spPr>
          <a:xfrm flipH="1" flipV="1">
            <a:off x="3873499" y="1915435"/>
            <a:ext cx="503316" cy="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верх 40"/>
          <p:cNvSpPr/>
          <p:nvPr/>
        </p:nvSpPr>
        <p:spPr>
          <a:xfrm>
            <a:off x="2754883" y="1182609"/>
            <a:ext cx="484632" cy="3235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715</Words>
  <Application>Microsoft Office PowerPoint</Application>
  <PresentationFormat>Произвольный</PresentationFormat>
  <Paragraphs>61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299</cp:revision>
  <dcterms:created xsi:type="dcterms:W3CDTF">2019-07-31T16:47:50Z</dcterms:created>
  <dcterms:modified xsi:type="dcterms:W3CDTF">2021-10-29T04:54:00Z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