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62" r:id="rId3"/>
    <p:sldId id="267" r:id="rId4"/>
    <p:sldId id="279" r:id="rId5"/>
    <p:sldId id="278" r:id="rId6"/>
    <p:sldId id="271" r:id="rId7"/>
    <p:sldId id="273" r:id="rId8"/>
    <p:sldId id="280" r:id="rId9"/>
    <p:sldId id="275" r:id="rId10"/>
    <p:sldId id="277" r:id="rId11"/>
    <p:sldId id="276" r:id="rId12"/>
  </p:sldIdLst>
  <p:sldSz cx="5765800" cy="3244850"/>
  <p:notesSz cx="5765800" cy="32448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5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437F"/>
    <a:srgbClr val="E6E6E6"/>
    <a:srgbClr val="DDDDDD"/>
    <a:srgbClr val="99CCFF"/>
    <a:srgbClr val="4978B1"/>
    <a:srgbClr val="FCFCFC"/>
    <a:srgbClr val="003B59"/>
    <a:srgbClr val="ECD6A5"/>
    <a:srgbClr val="C192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91" autoAdjust="0"/>
    <p:restoredTop sz="93913" autoAdjust="0"/>
  </p:normalViewPr>
  <p:slideViewPr>
    <p:cSldViewPr>
      <p:cViewPr varScale="1">
        <p:scale>
          <a:sx n="149" d="100"/>
          <a:sy n="149" d="100"/>
        </p:scale>
        <p:origin x="108" y="396"/>
      </p:cViewPr>
      <p:guideLst>
        <p:guide orient="horz" pos="2880"/>
        <p:guide pos="215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7CBA3A-4016-4326-8AC3-4CA1C77DF708}" type="datetimeFigureOut">
              <a:rPr lang="ru-RU" smtClean="0"/>
              <a:pPr/>
              <a:t>08.07.2020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911350" y="406400"/>
            <a:ext cx="1943100" cy="10937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62100"/>
            <a:ext cx="4613275" cy="12779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2925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2925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3B102A-EDC8-431F-B475-B3229B34ED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5655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B102A-EDC8-431F-B475-B3229B34ED88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19483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B102A-EDC8-431F-B475-B3229B34ED88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6165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32435" y="1005903"/>
            <a:ext cx="4900930" cy="6814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864870" y="1817116"/>
            <a:ext cx="4036060" cy="8112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7/8/2020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515162"/>
            <a:ext cx="373837" cy="266000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422808" y="543712"/>
            <a:ext cx="5082641" cy="22142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003B5A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7/8/2020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753011" y="1956145"/>
            <a:ext cx="113976" cy="1521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734015" y="2217879"/>
            <a:ext cx="151968" cy="1521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734015" y="2459864"/>
            <a:ext cx="151961" cy="1521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3133711" y="2790248"/>
            <a:ext cx="121265" cy="15217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3118256" y="2541852"/>
            <a:ext cx="152176" cy="14504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3118256" y="2286533"/>
            <a:ext cx="152176" cy="15195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003B5A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36166" y="556217"/>
            <a:ext cx="1509395" cy="20834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1" i="0">
                <a:solidFill>
                  <a:srgbClr val="003B5A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320451" y="700380"/>
            <a:ext cx="2058035" cy="22625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" b="1" i="0">
                <a:solidFill>
                  <a:srgbClr val="161A1D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7/8/2020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003B5A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7/8/2020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7/8/2020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288290" y="3017710"/>
            <a:ext cx="1326134" cy="276999"/>
          </a:xfrm>
        </p:spPr>
        <p:txBody>
          <a:bodyPr/>
          <a:lstStyle/>
          <a:p>
            <a:fld id="{98206734-726E-46B9-B3CD-75FDA00F97BD}" type="datetime1">
              <a:rPr lang="ru-RU" smtClean="0"/>
              <a:pPr/>
              <a:t>08.07.2020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1960372" y="3017710"/>
            <a:ext cx="1845056" cy="276999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151376" y="3017710"/>
            <a:ext cx="1326134" cy="276999"/>
          </a:xfrm>
        </p:spPr>
        <p:txBody>
          <a:bodyPr/>
          <a:lstStyle/>
          <a:p>
            <a:fld id="{FAA6C436-0D4A-4340-A2B7-930FFE7E96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54364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87374" y="473938"/>
            <a:ext cx="3791051" cy="2127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1" i="0">
                <a:solidFill>
                  <a:srgbClr val="003B5A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88290" y="746315"/>
            <a:ext cx="5189220" cy="21416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960372" y="3017710"/>
            <a:ext cx="1845056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288290" y="3017710"/>
            <a:ext cx="1326134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7/8/2020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151376" y="3017710"/>
            <a:ext cx="1326134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8055" y="3045301"/>
            <a:ext cx="5752465" cy="0"/>
          </a:xfrm>
          <a:custGeom>
            <a:avLst/>
            <a:gdLst/>
            <a:ahLst/>
            <a:cxnLst/>
            <a:rect l="l" t="t" r="r" b="b"/>
            <a:pathLst>
              <a:path w="5752465">
                <a:moveTo>
                  <a:pt x="0" y="0"/>
                </a:moveTo>
                <a:lnTo>
                  <a:pt x="5751940" y="0"/>
                </a:lnTo>
              </a:path>
            </a:pathLst>
          </a:custGeom>
          <a:ln w="9525">
            <a:solidFill>
              <a:srgbClr val="003B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519472" y="207610"/>
            <a:ext cx="1240523" cy="27525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TextBox 10"/>
          <p:cNvSpPr txBox="1"/>
          <p:nvPr/>
        </p:nvSpPr>
        <p:spPr>
          <a:xfrm>
            <a:off x="0" y="3029406"/>
            <a:ext cx="229405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www.roskazna.ru</a:t>
            </a:r>
            <a:endParaRPr lang="ru-RU" sz="8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92500" y="3029406"/>
            <a:ext cx="2286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800" dirty="0" smtClean="0">
                <a:solidFill>
                  <a:schemeClr val="bg1">
                    <a:lumMod val="65000"/>
                  </a:schemeClr>
                </a:solidFill>
              </a:rPr>
              <a:t> г. Ульяновск , июль 2020 </a:t>
            </a:r>
            <a:r>
              <a:rPr lang="ru-RU" sz="800" dirty="0">
                <a:solidFill>
                  <a:schemeClr val="bg1">
                    <a:lumMod val="65000"/>
                  </a:schemeClr>
                </a:solidFill>
              </a:rPr>
              <a:t>год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39700" y="2266518"/>
            <a:ext cx="323677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 err="1" smtClean="0">
                <a:solidFill>
                  <a:srgbClr val="11437F"/>
                </a:solidFill>
              </a:rPr>
              <a:t>Шамордина</a:t>
            </a:r>
            <a:r>
              <a:rPr lang="ru-RU" sz="900" dirty="0" smtClean="0">
                <a:solidFill>
                  <a:srgbClr val="11437F"/>
                </a:solidFill>
              </a:rPr>
              <a:t> Светлана Владимировна</a:t>
            </a:r>
          </a:p>
          <a:p>
            <a:r>
              <a:rPr lang="ru-RU" sz="800" b="1" dirty="0" smtClean="0">
                <a:solidFill>
                  <a:srgbClr val="11437F"/>
                </a:solidFill>
              </a:rPr>
              <a:t>Заместитель начальника Отдела  бюджетного учета и отчетности по операциям бюджетов</a:t>
            </a:r>
            <a:endParaRPr lang="ru-RU" sz="800" b="1" dirty="0">
              <a:solidFill>
                <a:srgbClr val="11437F"/>
              </a:solidFill>
            </a:endParaRPr>
          </a:p>
        </p:txBody>
      </p:sp>
      <p:sp>
        <p:nvSpPr>
          <p:cNvPr id="16" name="object 2"/>
          <p:cNvSpPr/>
          <p:nvPr/>
        </p:nvSpPr>
        <p:spPr>
          <a:xfrm>
            <a:off x="1" y="2681267"/>
            <a:ext cx="2654299" cy="156528"/>
          </a:xfrm>
          <a:custGeom>
            <a:avLst/>
            <a:gdLst/>
            <a:ahLst/>
            <a:cxnLst/>
            <a:rect l="l" t="t" r="r" b="b"/>
            <a:pathLst>
              <a:path w="4416425">
                <a:moveTo>
                  <a:pt x="0" y="0"/>
                </a:moveTo>
                <a:lnTo>
                  <a:pt x="4415994" y="0"/>
                </a:lnTo>
              </a:path>
            </a:pathLst>
          </a:custGeom>
          <a:ln w="9525">
            <a:solidFill>
              <a:srgbClr val="003B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2"/>
          <p:cNvSpPr/>
          <p:nvPr/>
        </p:nvSpPr>
        <p:spPr>
          <a:xfrm flipV="1">
            <a:off x="0" y="250825"/>
            <a:ext cx="4416425" cy="177168"/>
          </a:xfrm>
          <a:custGeom>
            <a:avLst/>
            <a:gdLst/>
            <a:ahLst/>
            <a:cxnLst/>
            <a:rect l="l" t="t" r="r" b="b"/>
            <a:pathLst>
              <a:path w="4416425">
                <a:moveTo>
                  <a:pt x="0" y="0"/>
                </a:moveTo>
                <a:lnTo>
                  <a:pt x="4415994" y="0"/>
                </a:lnTo>
              </a:path>
            </a:pathLst>
          </a:custGeom>
          <a:ln w="12700">
            <a:solidFill>
              <a:schemeClr val="bg1">
                <a:lumMod val="85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7"/>
          <p:cNvSpPr/>
          <p:nvPr/>
        </p:nvSpPr>
        <p:spPr>
          <a:xfrm>
            <a:off x="258340" y="817974"/>
            <a:ext cx="4758160" cy="880652"/>
          </a:xfrm>
          <a:custGeom>
            <a:avLst/>
            <a:gdLst/>
            <a:ahLst/>
            <a:cxnLst/>
            <a:rect l="l" t="t" r="r" b="b"/>
            <a:pathLst>
              <a:path w="4416425" h="944880">
                <a:moveTo>
                  <a:pt x="4247391" y="0"/>
                </a:moveTo>
                <a:lnTo>
                  <a:pt x="66475" y="0"/>
                </a:lnTo>
                <a:lnTo>
                  <a:pt x="33856" y="128"/>
                </a:lnTo>
                <a:lnTo>
                  <a:pt x="7998" y="1031"/>
                </a:lnTo>
                <a:lnTo>
                  <a:pt x="0" y="1941"/>
                </a:lnTo>
                <a:lnTo>
                  <a:pt x="0" y="942688"/>
                </a:lnTo>
                <a:lnTo>
                  <a:pt x="7904" y="943592"/>
                </a:lnTo>
                <a:lnTo>
                  <a:pt x="33540" y="944496"/>
                </a:lnTo>
                <a:lnTo>
                  <a:pt x="65726" y="944626"/>
                </a:lnTo>
                <a:lnTo>
                  <a:pt x="4246642" y="944626"/>
                </a:lnTo>
                <a:lnTo>
                  <a:pt x="4305126" y="943592"/>
                </a:lnTo>
                <a:lnTo>
                  <a:pt x="4346350" y="936358"/>
                </a:lnTo>
                <a:lnTo>
                  <a:pt x="4383840" y="912479"/>
                </a:lnTo>
                <a:lnTo>
                  <a:pt x="4407729" y="874979"/>
                </a:lnTo>
                <a:lnTo>
                  <a:pt x="4414963" y="833855"/>
                </a:lnTo>
                <a:lnTo>
                  <a:pt x="4415997" y="776033"/>
                </a:lnTo>
                <a:lnTo>
                  <a:pt x="4415997" y="169341"/>
                </a:lnTo>
                <a:lnTo>
                  <a:pt x="4414963" y="110864"/>
                </a:lnTo>
                <a:lnTo>
                  <a:pt x="4407729" y="69646"/>
                </a:lnTo>
                <a:lnTo>
                  <a:pt x="4383840" y="32150"/>
                </a:lnTo>
                <a:lnTo>
                  <a:pt x="4346350" y="8255"/>
                </a:lnTo>
                <a:lnTo>
                  <a:pt x="4305219" y="1031"/>
                </a:lnTo>
                <a:lnTo>
                  <a:pt x="4247391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</p:spPr>
        <p:txBody>
          <a:bodyPr wrap="square" lIns="0" tIns="0" rIns="0" bIns="0" rtlCol="0"/>
          <a:lstStyle/>
          <a:p>
            <a:pPr algn="ctr"/>
            <a:endParaRPr lang="ru-RU" sz="1100" b="1" dirty="0" smtClean="0">
              <a:solidFill>
                <a:schemeClr val="bg1"/>
              </a:solidFill>
            </a:endParaRPr>
          </a:p>
          <a:p>
            <a:pPr algn="ctr">
              <a:defRPr/>
            </a:pPr>
            <a:r>
              <a:rPr lang="ru-RU" sz="1600" dirty="0" smtClean="0"/>
              <a:t>Представление отчетности по национальным проектам ф.0503128-НП</a:t>
            </a:r>
            <a:endParaRPr sz="1600" dirty="0">
              <a:solidFill>
                <a:schemeClr val="bg1"/>
              </a:solidFill>
            </a:endParaRPr>
          </a:p>
        </p:txBody>
      </p:sp>
      <p:sp>
        <p:nvSpPr>
          <p:cNvPr id="17" name="object 5"/>
          <p:cNvSpPr/>
          <p:nvPr/>
        </p:nvSpPr>
        <p:spPr>
          <a:xfrm>
            <a:off x="90065" y="59214"/>
            <a:ext cx="336550" cy="3440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75474" y="197667"/>
            <a:ext cx="258654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1000" b="1" i="1" cap="all" spc="46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Уфк</a:t>
            </a:r>
            <a:r>
              <a:rPr lang="ru-RU" altLang="ru-RU" sz="1000" b="1" i="1" cap="all" spc="46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  по ульяновской области</a:t>
            </a:r>
            <a:endParaRPr lang="ru-RU" sz="1000" i="1" dirty="0">
              <a:solidFill>
                <a:schemeClr val="accent1">
                  <a:lumMod val="75000"/>
                </a:schemeClr>
              </a:solidFill>
              <a:latin typeface="+mj-lt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/>
          <p:nvPr/>
        </p:nvSpPr>
        <p:spPr>
          <a:xfrm>
            <a:off x="4519472" y="207610"/>
            <a:ext cx="1240523" cy="27525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2"/>
          <p:cNvSpPr/>
          <p:nvPr/>
        </p:nvSpPr>
        <p:spPr>
          <a:xfrm flipV="1">
            <a:off x="0" y="250825"/>
            <a:ext cx="5765800" cy="177168"/>
          </a:xfrm>
          <a:custGeom>
            <a:avLst/>
            <a:gdLst/>
            <a:ahLst/>
            <a:cxnLst/>
            <a:rect l="l" t="t" r="r" b="b"/>
            <a:pathLst>
              <a:path w="4416425">
                <a:moveTo>
                  <a:pt x="0" y="0"/>
                </a:moveTo>
                <a:lnTo>
                  <a:pt x="4415994" y="0"/>
                </a:lnTo>
              </a:path>
            </a:pathLst>
          </a:custGeom>
          <a:ln w="12700">
            <a:solidFill>
              <a:schemeClr val="bg1">
                <a:lumMod val="85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Прямоугольник 10"/>
          <p:cNvSpPr/>
          <p:nvPr/>
        </p:nvSpPr>
        <p:spPr>
          <a:xfrm>
            <a:off x="502863" y="92948"/>
            <a:ext cx="380365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1000" b="1" i="1" cap="all" spc="46" dirty="0" err="1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Уфк</a:t>
            </a:r>
            <a:r>
              <a:rPr lang="ru-RU" altLang="ru-RU" sz="1000" b="1" i="1" cap="all" spc="46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  по ульяновской области</a:t>
            </a:r>
            <a:endParaRPr lang="ru-RU" sz="1000" i="1" dirty="0">
              <a:solidFill>
                <a:schemeClr val="accent1">
                  <a:lumMod val="75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13" name="object 5"/>
          <p:cNvSpPr/>
          <p:nvPr/>
        </p:nvSpPr>
        <p:spPr>
          <a:xfrm>
            <a:off x="139700" y="53333"/>
            <a:ext cx="336550" cy="3440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92100" y="497047"/>
            <a:ext cx="5105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643063"/>
            <a:r>
              <a:rPr lang="ru-RU" sz="800" b="1" dirty="0" smtClean="0"/>
              <a:t>                  Нормативно-правовые акты , регламентирующие </a:t>
            </a:r>
            <a:r>
              <a:rPr lang="ru-RU" sz="800" b="1" dirty="0"/>
              <a:t>проверку </a:t>
            </a:r>
            <a:r>
              <a:rPr lang="ru-RU" sz="800" b="1" dirty="0" smtClean="0"/>
              <a:t>формы</a:t>
            </a:r>
            <a:r>
              <a:rPr lang="ru-RU" sz="800" b="1" dirty="0"/>
              <a:t> </a:t>
            </a:r>
            <a:r>
              <a:rPr lang="ru-RU" sz="800" b="1" dirty="0" smtClean="0"/>
              <a:t>0503128-НП:</a:t>
            </a:r>
          </a:p>
          <a:p>
            <a:pPr algn="ctr" defTabSz="1165225"/>
            <a:endParaRPr lang="ru-RU" sz="800" dirty="0" smtClean="0"/>
          </a:p>
          <a:p>
            <a:pPr marL="228600" indent="-228600" defTabSz="1165225">
              <a:buAutoNum type="arabicPeriod"/>
            </a:pPr>
            <a:r>
              <a:rPr lang="ru-RU" sz="800" dirty="0" smtClean="0"/>
              <a:t>Приказ МФ </a:t>
            </a:r>
            <a:r>
              <a:rPr lang="ru-RU" sz="800" dirty="0"/>
              <a:t>Российской Федерации от 20.08.2019 № 131н «О внесении изменений в Инструкцию о порядке составления и представления годовой, квартальной и месячной отчетности об исполнении бюджетов бюджетной системы Российской Федерации, утвержденную приказом Министерства финансов Российской Федерации от 28.12. 2010 № 191н»</a:t>
            </a:r>
            <a:endParaRPr lang="ru-RU" sz="800" dirty="0" smtClean="0"/>
          </a:p>
          <a:p>
            <a:pPr marL="228600" indent="-228600" defTabSz="1165225">
              <a:buAutoNum type="arabicPeriod"/>
            </a:pPr>
            <a:endParaRPr lang="ru-RU" sz="800" dirty="0"/>
          </a:p>
          <a:p>
            <a:pPr marL="228600" indent="-228600" defTabSz="1165225">
              <a:buAutoNum type="arabicPeriod"/>
            </a:pPr>
            <a:r>
              <a:rPr lang="ru-RU" sz="800" dirty="0" smtClean="0"/>
              <a:t>ПИСЬМО Федерального Казначейства 09.09.2019 № 07-04-05/02-19361</a:t>
            </a:r>
          </a:p>
          <a:p>
            <a:r>
              <a:rPr lang="ru-RU" sz="800" dirty="0" smtClean="0"/>
              <a:t>        Приложение </a:t>
            </a:r>
            <a:r>
              <a:rPr lang="ru-RU" sz="800" dirty="0"/>
              <a:t>№ </a:t>
            </a:r>
            <a:r>
              <a:rPr lang="ru-RU" sz="800" dirty="0" smtClean="0"/>
              <a:t>1 к </a:t>
            </a:r>
            <a:r>
              <a:rPr lang="ru-RU" sz="800" dirty="0"/>
              <a:t>письму Федерального казначейства 09.09.2019 № 07-04-05/02-19361 </a:t>
            </a:r>
            <a:endParaRPr lang="ru-RU" sz="800" dirty="0" smtClean="0"/>
          </a:p>
          <a:p>
            <a:r>
              <a:rPr lang="ru-RU" sz="800" dirty="0"/>
              <a:t> </a:t>
            </a:r>
            <a:r>
              <a:rPr lang="ru-RU" sz="800" dirty="0" smtClean="0"/>
              <a:t>       Приложение </a:t>
            </a:r>
            <a:r>
              <a:rPr lang="ru-RU" sz="800" dirty="0"/>
              <a:t>№ </a:t>
            </a:r>
            <a:r>
              <a:rPr lang="ru-RU" sz="800" dirty="0" smtClean="0"/>
              <a:t>2 </a:t>
            </a:r>
            <a:r>
              <a:rPr lang="ru-RU" sz="800" dirty="0"/>
              <a:t>к письму Федерального казначейства 09.09.2019 № 07-04-05/02-19361 </a:t>
            </a:r>
          </a:p>
          <a:p>
            <a:r>
              <a:rPr lang="ru-RU" sz="800" dirty="0" smtClean="0"/>
              <a:t> </a:t>
            </a:r>
            <a:endParaRPr lang="ru-RU" sz="800" dirty="0"/>
          </a:p>
          <a:p>
            <a:pPr defTabSz="1165225"/>
            <a:endParaRPr lang="ru-RU" sz="800" dirty="0" smtClean="0"/>
          </a:p>
          <a:p>
            <a:pPr defTabSz="1165225"/>
            <a:endParaRPr lang="ru-RU" sz="800" dirty="0"/>
          </a:p>
          <a:p>
            <a:pPr defTabSz="1165225"/>
            <a:endParaRPr lang="ru-RU" sz="800" dirty="0" smtClean="0"/>
          </a:p>
          <a:p>
            <a:pPr defTabSz="1165225"/>
            <a:r>
              <a:rPr lang="ru-RU" sz="800" dirty="0" smtClean="0"/>
              <a:t> </a:t>
            </a:r>
            <a:endParaRPr lang="ru-RU" sz="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305385" y="2994025"/>
            <a:ext cx="4445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000" b="1" dirty="0" smtClean="0"/>
              <a:t>9</a:t>
            </a:r>
            <a:endParaRPr lang="ru-RU" sz="1000" b="1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 rot="10800000" flipH="1" flipV="1">
            <a:off x="3187700" y="1"/>
            <a:ext cx="2578100" cy="39734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700" dirty="0">
                <a:solidFill>
                  <a:srgbClr val="11437F"/>
                </a:solidFill>
              </a:rPr>
              <a:t>Нормативно-правовые акты , регламентирующие представление и проверку отчета (ф. </a:t>
            </a:r>
            <a:r>
              <a:rPr lang="ru-RU" sz="700" dirty="0" smtClean="0">
                <a:solidFill>
                  <a:srgbClr val="11437F"/>
                </a:solidFill>
              </a:rPr>
              <a:t>0503128-НП</a:t>
            </a:r>
            <a:r>
              <a:rPr lang="ru-RU" sz="700" dirty="0">
                <a:solidFill>
                  <a:srgbClr val="11437F"/>
                </a:solidFill>
              </a:rPr>
              <a:t>)</a:t>
            </a:r>
          </a:p>
          <a:p>
            <a:pPr algn="ctr"/>
            <a:endParaRPr lang="ru-RU" altLang="ru-RU" sz="700" b="1" dirty="0" smtClean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0833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8055" y="3045301"/>
            <a:ext cx="5752465" cy="0"/>
          </a:xfrm>
          <a:custGeom>
            <a:avLst/>
            <a:gdLst/>
            <a:ahLst/>
            <a:cxnLst/>
            <a:rect l="l" t="t" r="r" b="b"/>
            <a:pathLst>
              <a:path w="5752465">
                <a:moveTo>
                  <a:pt x="0" y="0"/>
                </a:moveTo>
                <a:lnTo>
                  <a:pt x="5751940" y="0"/>
                </a:lnTo>
              </a:path>
            </a:pathLst>
          </a:custGeom>
          <a:ln w="9525">
            <a:solidFill>
              <a:srgbClr val="003B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519472" y="207610"/>
            <a:ext cx="1240523" cy="27525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92100" y="1277932"/>
            <a:ext cx="37850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11437F"/>
                </a:solidFill>
                <a:latin typeface="+mj-lt"/>
                <a:cs typeface="Arial" panose="020B0604020202020204" pitchFamily="34" charset="0"/>
              </a:rPr>
              <a:t>Спасибо за внимание!</a:t>
            </a:r>
            <a:endParaRPr lang="ru-RU" sz="2000" dirty="0">
              <a:solidFill>
                <a:srgbClr val="11437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2" name="object 2"/>
          <p:cNvSpPr/>
          <p:nvPr/>
        </p:nvSpPr>
        <p:spPr>
          <a:xfrm flipV="1">
            <a:off x="0" y="250825"/>
            <a:ext cx="5765800" cy="177168"/>
          </a:xfrm>
          <a:custGeom>
            <a:avLst/>
            <a:gdLst/>
            <a:ahLst/>
            <a:cxnLst/>
            <a:rect l="l" t="t" r="r" b="b"/>
            <a:pathLst>
              <a:path w="4416425">
                <a:moveTo>
                  <a:pt x="0" y="0"/>
                </a:moveTo>
                <a:lnTo>
                  <a:pt x="4415994" y="0"/>
                </a:lnTo>
              </a:path>
            </a:pathLst>
          </a:custGeom>
          <a:ln w="12700">
            <a:solidFill>
              <a:schemeClr val="bg1">
                <a:lumMod val="85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Прямоугольник 10"/>
          <p:cNvSpPr/>
          <p:nvPr/>
        </p:nvSpPr>
        <p:spPr>
          <a:xfrm>
            <a:off x="502863" y="92948"/>
            <a:ext cx="380365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1000" b="1" i="1" cap="all" spc="46" dirty="0" err="1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Уфк</a:t>
            </a:r>
            <a:r>
              <a:rPr lang="ru-RU" altLang="ru-RU" sz="1000" b="1" i="1" cap="all" spc="46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  по ульяновской области</a:t>
            </a:r>
            <a:endParaRPr lang="ru-RU" sz="1000" i="1" dirty="0">
              <a:solidFill>
                <a:schemeClr val="accent1">
                  <a:lumMod val="75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13" name="object 5"/>
          <p:cNvSpPr/>
          <p:nvPr/>
        </p:nvSpPr>
        <p:spPr>
          <a:xfrm>
            <a:off x="139700" y="53333"/>
            <a:ext cx="336550" cy="3440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05385" y="2994025"/>
            <a:ext cx="4445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ru-RU" sz="1000" b="1" dirty="0"/>
          </a:p>
        </p:txBody>
      </p:sp>
    </p:spTree>
    <p:extLst>
      <p:ext uri="{BB962C8B-B14F-4D97-AF65-F5344CB8AC3E}">
        <p14:creationId xmlns:p14="http://schemas.microsoft.com/office/powerpoint/2010/main" val="2635227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3569027"/>
              </p:ext>
            </p:extLst>
          </p:nvPr>
        </p:nvGraphicFramePr>
        <p:xfrm>
          <a:off x="0" y="427993"/>
          <a:ext cx="5369153" cy="30657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6915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29705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defRPr/>
                      </a:pPr>
                      <a:r>
                        <a:rPr lang="ru-RU" sz="800" b="0" dirty="0" smtClean="0">
                          <a:solidFill>
                            <a:schemeClr val="tx1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        </a:t>
                      </a:r>
                      <a:r>
                        <a:rPr lang="ru-RU" sz="8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В соответствии с приказом Министерства финансов Российской Федерации от 20.08.2019 № 131н «О внесении изменений в Инструкцию о порядке составления и представления годовой, квартальной и месячной отчетности об исполнении бюджетов бюджетной системы Российской Федерации, утвержденную приказом Министерства финансов Российской Федерации от 28.12. 2010 № 191н», в целях раскрытия информации о ходе реализации национальных проектов, территориальные Органы Федерального казначейства (далее – ТОФК) осуществляют проверку формы  0503128-НП</a:t>
                      </a:r>
                      <a:r>
                        <a:rPr lang="ru-RU" sz="800" b="0" dirty="0" smtClean="0">
                          <a:solidFill>
                            <a:schemeClr val="tx1"/>
                          </a:solidFill>
                        </a:rPr>
                        <a:t>,</a:t>
                      </a:r>
                      <a:r>
                        <a:rPr lang="ru-RU" sz="8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представленную финансовыми органами субъектов Российской Федерации </a:t>
                      </a:r>
                      <a:r>
                        <a:rPr lang="ru-RU" sz="8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 органами управления государственными внебюджетными фондами Российской Федерации</a:t>
                      </a:r>
                      <a:r>
                        <a:rPr lang="ru-RU" sz="8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в подсистему учета и отчетности государственной интегрированной информационной системы управления государственными финансами «Электронный бюджет» (далее – </a:t>
                      </a:r>
                      <a:r>
                        <a:rPr lang="ru-RU" sz="800" b="0" dirty="0" err="1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ПУиО</a:t>
                      </a:r>
                      <a:r>
                        <a:rPr lang="ru-RU" sz="8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ГИИС «Электронный бюджет»).</a:t>
                      </a:r>
                    </a:p>
                    <a:p>
                      <a:pPr marL="0" marR="0" indent="180975" algn="just" defTabSz="91440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dirty="0">
                        <a:solidFill>
                          <a:schemeClr val="tx1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43244" marR="43244" marT="21622" marB="2162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68642">
                <a:tc>
                  <a:txBody>
                    <a:bodyPr/>
                    <a:lstStyle/>
                    <a:p>
                      <a:pPr marL="457200" indent="169863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endParaRPr lang="ru-RU" sz="800" dirty="0" smtClean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3244" marR="43244" marT="21622" marB="2162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5305385" y="2994025"/>
            <a:ext cx="4445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000" b="1" dirty="0" smtClean="0"/>
              <a:t>1</a:t>
            </a:r>
            <a:endParaRPr lang="ru-RU" sz="1000" b="1" dirty="0"/>
          </a:p>
        </p:txBody>
      </p:sp>
      <p:sp>
        <p:nvSpPr>
          <p:cNvPr id="26" name="object 2"/>
          <p:cNvSpPr/>
          <p:nvPr/>
        </p:nvSpPr>
        <p:spPr>
          <a:xfrm flipV="1">
            <a:off x="0" y="250825"/>
            <a:ext cx="5765800" cy="177168"/>
          </a:xfrm>
          <a:custGeom>
            <a:avLst/>
            <a:gdLst/>
            <a:ahLst/>
            <a:cxnLst/>
            <a:rect l="l" t="t" r="r" b="b"/>
            <a:pathLst>
              <a:path w="4416425">
                <a:moveTo>
                  <a:pt x="0" y="0"/>
                </a:moveTo>
                <a:lnTo>
                  <a:pt x="4415994" y="0"/>
                </a:lnTo>
              </a:path>
            </a:pathLst>
          </a:custGeom>
          <a:ln w="12700">
            <a:solidFill>
              <a:schemeClr val="bg1">
                <a:lumMod val="85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5"/>
          <p:cNvSpPr/>
          <p:nvPr/>
        </p:nvSpPr>
        <p:spPr>
          <a:xfrm>
            <a:off x="139700" y="53333"/>
            <a:ext cx="336550" cy="3440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02863" y="92948"/>
            <a:ext cx="260863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1000" b="1" i="1" cap="all" spc="46" dirty="0" err="1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Уфк</a:t>
            </a:r>
            <a:r>
              <a:rPr lang="ru-RU" altLang="ru-RU" sz="1000" b="1" i="1" cap="all" spc="46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  по ульяновской области</a:t>
            </a:r>
            <a:endParaRPr lang="ru-RU" sz="1000" i="1" dirty="0">
              <a:solidFill>
                <a:schemeClr val="accent1">
                  <a:lumMod val="75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 rot="10800000" flipH="1" flipV="1">
            <a:off x="3164082" y="0"/>
            <a:ext cx="2589551" cy="39734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altLang="ru-RU" sz="700" b="1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algn="ctr"/>
            <a:r>
              <a:rPr lang="ru-RU" altLang="ru-RU" sz="800" dirty="0" smtClean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Представление Отчетности                                           по </a:t>
            </a:r>
            <a:r>
              <a:rPr lang="ru-RU" altLang="ru-RU" sz="800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национальным </a:t>
            </a:r>
            <a:r>
              <a:rPr lang="ru-RU" altLang="ru-RU" sz="800" dirty="0" smtClean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проектам</a:t>
            </a:r>
            <a:endParaRPr lang="ru-RU" altLang="ru-RU" sz="800" dirty="0">
              <a:solidFill>
                <a:schemeClr val="accent1">
                  <a:lumMod val="75000"/>
                </a:schemeClr>
              </a:solidFill>
              <a:cs typeface="Times New Roman" panose="02020603050405020304" pitchFamily="18" charset="0"/>
            </a:endParaRPr>
          </a:p>
          <a:p>
            <a:pPr algn="ctr"/>
            <a:endParaRPr lang="ru-RU" sz="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3087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2011824"/>
              </p:ext>
            </p:extLst>
          </p:nvPr>
        </p:nvGraphicFramePr>
        <p:xfrm>
          <a:off x="368299" y="427994"/>
          <a:ext cx="5000853" cy="24380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0085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69365">
                <a:tc>
                  <a:txBody>
                    <a:bodyPr/>
                    <a:lstStyle/>
                    <a:p>
                      <a:pPr marL="0" indent="0" algn="ctr" defTabSz="179388"/>
                      <a:r>
                        <a:rPr lang="ru-RU" altLang="ru-RU" sz="800" b="1" dirty="0" smtClean="0">
                          <a:solidFill>
                            <a:srgbClr val="FF0000"/>
                          </a:solidFill>
                        </a:rPr>
                        <a:t>  </a:t>
                      </a:r>
                      <a:r>
                        <a:rPr lang="ru-RU" altLang="ru-RU" sz="900" b="1" dirty="0" smtClean="0">
                          <a:solidFill>
                            <a:srgbClr val="FF0000"/>
                          </a:solidFill>
                        </a:rPr>
                        <a:t>ФО, ГВБФ, ГРБС ФБ</a:t>
                      </a:r>
                    </a:p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altLang="ru-RU" sz="800" b="1" dirty="0" smtClean="0">
                        <a:solidFill>
                          <a:srgbClr val="FF0000"/>
                        </a:solidFill>
                      </a:endParaRPr>
                    </a:p>
                    <a:p>
                      <a:pPr marL="0" marR="0" indent="0" algn="ctr" defTabSz="91440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altLang="ru-RU" sz="800" b="1" dirty="0" smtClean="0">
                        <a:solidFill>
                          <a:srgbClr val="FF0000"/>
                        </a:solidFill>
                      </a:endParaRPr>
                    </a:p>
                    <a:p>
                      <a:pPr fontAlgn="base"/>
                      <a:endParaRPr lang="ru-RU" sz="8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43244" marR="43244" marT="21622" marB="2162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891867">
                <a:tc>
                  <a:txBody>
                    <a:bodyPr/>
                    <a:lstStyle/>
                    <a:p>
                      <a:pPr marL="0" indent="0" algn="ctr" defTabSz="179388"/>
                      <a:r>
                        <a:rPr lang="ru-RU" altLang="ru-RU" sz="800" b="1" dirty="0" smtClean="0">
                          <a:solidFill>
                            <a:srgbClr val="FF0000"/>
                          </a:solidFill>
                        </a:rPr>
                        <a:t>            ФО, ГВБФ</a:t>
                      </a:r>
                      <a:endParaRPr lang="ru-RU" altLang="ru-RU" sz="800" b="1" dirty="0">
                        <a:solidFill>
                          <a:srgbClr val="FF0000"/>
                        </a:solidFill>
                      </a:endParaRPr>
                    </a:p>
                  </a:txBody>
                  <a:tcPr marL="43244" marR="43244" marT="21622" marB="2162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5321300" y="2998629"/>
            <a:ext cx="4445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000" b="1" dirty="0" smtClean="0"/>
              <a:t>2</a:t>
            </a:r>
            <a:endParaRPr lang="ru-RU" sz="1000" b="1" dirty="0"/>
          </a:p>
        </p:txBody>
      </p:sp>
      <p:sp>
        <p:nvSpPr>
          <p:cNvPr id="26" name="object 2"/>
          <p:cNvSpPr/>
          <p:nvPr/>
        </p:nvSpPr>
        <p:spPr>
          <a:xfrm flipV="1">
            <a:off x="0" y="250825"/>
            <a:ext cx="5765800" cy="177168"/>
          </a:xfrm>
          <a:custGeom>
            <a:avLst/>
            <a:gdLst/>
            <a:ahLst/>
            <a:cxnLst/>
            <a:rect l="l" t="t" r="r" b="b"/>
            <a:pathLst>
              <a:path w="4416425">
                <a:moveTo>
                  <a:pt x="0" y="0"/>
                </a:moveTo>
                <a:lnTo>
                  <a:pt x="4415994" y="0"/>
                </a:lnTo>
              </a:path>
            </a:pathLst>
          </a:custGeom>
          <a:ln w="12700">
            <a:solidFill>
              <a:schemeClr val="bg1">
                <a:lumMod val="85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5"/>
          <p:cNvSpPr/>
          <p:nvPr/>
        </p:nvSpPr>
        <p:spPr>
          <a:xfrm>
            <a:off x="139700" y="53333"/>
            <a:ext cx="336550" cy="3440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02863" y="92948"/>
            <a:ext cx="380365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1000" b="1" i="1" cap="all" spc="46" dirty="0" err="1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Уфк</a:t>
            </a:r>
            <a:r>
              <a:rPr lang="ru-RU" altLang="ru-RU" sz="1000" b="1" i="1" cap="all" spc="46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  по ульяновской области</a:t>
            </a:r>
            <a:endParaRPr lang="ru-RU" sz="1000" i="1" dirty="0">
              <a:solidFill>
                <a:schemeClr val="accent1">
                  <a:lumMod val="75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 flipH="1">
            <a:off x="749300" y="708025"/>
            <a:ext cx="4267200" cy="13716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800" dirty="0">
                <a:solidFill>
                  <a:schemeClr val="tx1"/>
                </a:solidFill>
              </a:rPr>
              <a:t>Отчет о бюджетных обязательствах (ф. 0503128) в части обязательств по реализации национальных проектов (программ), комплексного плана модернизации и расширения магистральной инфраструктуры (региональных проектов в составе национальных проектов) в ходе исполнения соответствующих бюджетов </a:t>
            </a:r>
          </a:p>
          <a:p>
            <a:pPr algn="ctr">
              <a:defRPr/>
            </a:pPr>
            <a:endParaRPr lang="ru-RU" sz="600" b="1" dirty="0" smtClean="0">
              <a:solidFill>
                <a:srgbClr val="FF0000"/>
              </a:solidFill>
            </a:endParaRPr>
          </a:p>
          <a:p>
            <a:pPr algn="ctr">
              <a:defRPr/>
            </a:pPr>
            <a:endParaRPr lang="ru-RU" sz="600" b="1" dirty="0" smtClean="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ru-RU" sz="900" b="1" dirty="0" smtClean="0">
                <a:solidFill>
                  <a:srgbClr val="FF0000"/>
                </a:solidFill>
              </a:rPr>
              <a:t>Отчет </a:t>
            </a:r>
            <a:r>
              <a:rPr lang="ru-RU" sz="900" b="1" dirty="0">
                <a:solidFill>
                  <a:srgbClr val="FF0000"/>
                </a:solidFill>
              </a:rPr>
              <a:t>(ф. 0503128-НП)</a:t>
            </a:r>
          </a:p>
          <a:p>
            <a:pPr algn="ctr"/>
            <a:endParaRPr lang="ru-RU" sz="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33457" y="2232025"/>
            <a:ext cx="409888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1000" b="1" dirty="0" smtClean="0">
                <a:solidFill>
                  <a:srgbClr val="FF0000"/>
                </a:solidFill>
              </a:rPr>
              <a:t>              </a:t>
            </a:r>
            <a:r>
              <a:rPr lang="ru-RU" altLang="ru-RU" sz="900" b="1" dirty="0" smtClean="0">
                <a:solidFill>
                  <a:srgbClr val="FF0000"/>
                </a:solidFill>
              </a:rPr>
              <a:t>Периодичность </a:t>
            </a:r>
            <a:r>
              <a:rPr lang="ru-RU" altLang="ru-RU" sz="900" b="1" dirty="0">
                <a:solidFill>
                  <a:srgbClr val="FF0000"/>
                </a:solidFill>
              </a:rPr>
              <a:t>представления </a:t>
            </a:r>
            <a:r>
              <a:rPr lang="ru-RU" altLang="ru-RU" sz="900" b="1" dirty="0" smtClean="0">
                <a:solidFill>
                  <a:srgbClr val="FF0000"/>
                </a:solidFill>
              </a:rPr>
              <a:t>– ежемесячно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 rot="10800000" flipH="1" flipV="1">
            <a:off x="3187700" y="1"/>
            <a:ext cx="2578100" cy="39734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altLang="ru-RU" sz="700" b="1" dirty="0" smtClean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algn="ctr"/>
            <a:r>
              <a:rPr lang="ru-RU" altLang="ru-RU" sz="800" dirty="0" smtClean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Периодичность представления </a:t>
            </a:r>
            <a:r>
              <a:rPr lang="ru-RU" altLang="ru-RU" sz="800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Отчетности </a:t>
            </a:r>
            <a:r>
              <a:rPr lang="ru-RU" altLang="ru-RU" sz="800" dirty="0" smtClean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                                           по </a:t>
            </a:r>
            <a:r>
              <a:rPr lang="ru-RU" altLang="ru-RU" sz="800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национальным </a:t>
            </a:r>
            <a:r>
              <a:rPr lang="ru-RU" altLang="ru-RU" sz="800" smtClean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проектам ф.0503128-НП</a:t>
            </a:r>
            <a:endParaRPr lang="ru-RU" altLang="ru-RU" sz="800" dirty="0">
              <a:solidFill>
                <a:schemeClr val="accent1">
                  <a:lumMod val="75000"/>
                </a:schemeClr>
              </a:solidFill>
              <a:cs typeface="Times New Roman" panose="02020603050405020304" pitchFamily="18" charset="0"/>
            </a:endParaRPr>
          </a:p>
          <a:p>
            <a:pPr algn="ctr"/>
            <a:endParaRPr lang="ru-RU" sz="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0277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5"/>
          <p:cNvSpPr/>
          <p:nvPr/>
        </p:nvSpPr>
        <p:spPr>
          <a:xfrm>
            <a:off x="139700" y="53333"/>
            <a:ext cx="336550" cy="3440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76250" y="98425"/>
            <a:ext cx="271145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1000" b="1" i="1" cap="all" spc="46" dirty="0" err="1" smtClean="0">
                <a:solidFill>
                  <a:schemeClr val="accent1">
                    <a:lumMod val="75000"/>
                  </a:schemeClr>
                </a:solidFill>
                <a:latin typeface="Arial (Заголовки)"/>
                <a:cs typeface="Times New Roman" panose="02020603050405020304" pitchFamily="18" charset="0"/>
              </a:rPr>
              <a:t>Уфк</a:t>
            </a:r>
            <a:r>
              <a:rPr lang="ru-RU" altLang="ru-RU" sz="1000" b="1" i="1" cap="all" spc="46" dirty="0" smtClean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  по ульяновской области</a:t>
            </a:r>
            <a:endParaRPr lang="ru-RU" sz="1000" i="1" dirty="0">
              <a:solidFill>
                <a:schemeClr val="accent1">
                  <a:lumMod val="75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238372" y="1317625"/>
            <a:ext cx="1143001" cy="9906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800" b="1" dirty="0" smtClean="0">
                <a:solidFill>
                  <a:srgbClr val="335CA7"/>
                </a:solidFill>
              </a:rPr>
              <a:t>ф. 0503128-НП</a:t>
            </a:r>
            <a:endParaRPr lang="ru-RU" sz="800" b="1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39700" y="1165225"/>
            <a:ext cx="1143000" cy="11430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2540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800" b="1" dirty="0"/>
              <a:t>ФО, ГВБФ, ГРБС ФБ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343396" y="1241425"/>
            <a:ext cx="1282704" cy="10668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2540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800" b="1" dirty="0"/>
              <a:t>ТОФК</a:t>
            </a:r>
          </a:p>
        </p:txBody>
      </p:sp>
      <p:sp>
        <p:nvSpPr>
          <p:cNvPr id="7" name="Стрелка вправо 6"/>
          <p:cNvSpPr/>
          <p:nvPr/>
        </p:nvSpPr>
        <p:spPr>
          <a:xfrm>
            <a:off x="1358901" y="1622425"/>
            <a:ext cx="838199" cy="266699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500" dirty="0">
                <a:solidFill>
                  <a:schemeClr val="tx1"/>
                </a:solidFill>
              </a:rPr>
              <a:t>ПРЕДСТАВЛЕНИЕ</a:t>
            </a:r>
          </a:p>
        </p:txBody>
      </p:sp>
      <p:sp>
        <p:nvSpPr>
          <p:cNvPr id="8" name="Стрелка влево 7"/>
          <p:cNvSpPr/>
          <p:nvPr/>
        </p:nvSpPr>
        <p:spPr>
          <a:xfrm>
            <a:off x="3422647" y="1639389"/>
            <a:ext cx="838202" cy="249735"/>
          </a:xfrm>
          <a:prstGeom prst="leftArrow">
            <a:avLst>
              <a:gd name="adj1" fmla="val 50000"/>
              <a:gd name="adj2" fmla="val 45804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500" dirty="0">
                <a:solidFill>
                  <a:schemeClr val="tx1"/>
                </a:solidFill>
              </a:rPr>
              <a:t>ПРОВЕРКА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340100" y="860425"/>
            <a:ext cx="838201" cy="30480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800" b="1" dirty="0" smtClean="0">
                <a:solidFill>
                  <a:srgbClr val="FF0000"/>
                </a:solidFill>
              </a:rPr>
              <a:t>4 </a:t>
            </a:r>
            <a:r>
              <a:rPr lang="ru-RU" sz="800" b="1" dirty="0">
                <a:solidFill>
                  <a:srgbClr val="FF0000"/>
                </a:solidFill>
              </a:rPr>
              <a:t>рабочих </a:t>
            </a:r>
            <a:r>
              <a:rPr lang="ru-RU" sz="800" b="1" dirty="0" smtClean="0">
                <a:solidFill>
                  <a:srgbClr val="FF0000"/>
                </a:solidFill>
              </a:rPr>
              <a:t>дня</a:t>
            </a:r>
            <a:endParaRPr lang="ru-RU" sz="800" b="1" dirty="0">
              <a:solidFill>
                <a:srgbClr val="FF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358900" y="860425"/>
            <a:ext cx="838198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800" b="1" dirty="0" smtClean="0">
                <a:solidFill>
                  <a:srgbClr val="FF0000"/>
                </a:solidFill>
              </a:rPr>
              <a:t>28 число месяца</a:t>
            </a:r>
            <a:r>
              <a:rPr lang="en-US" sz="800" b="1" dirty="0" smtClean="0">
                <a:solidFill>
                  <a:srgbClr val="FF0000"/>
                </a:solidFill>
              </a:rPr>
              <a:t> </a:t>
            </a:r>
            <a:endParaRPr lang="ru-RU" sz="800" dirty="0">
              <a:solidFill>
                <a:srgbClr val="FF0000"/>
              </a:solidFill>
            </a:endParaRPr>
          </a:p>
        </p:txBody>
      </p:sp>
      <p:sp>
        <p:nvSpPr>
          <p:cNvPr id="12" name="Номер слайда 6"/>
          <p:cNvSpPr>
            <a:spLocks noGrp="1"/>
          </p:cNvSpPr>
          <p:nvPr>
            <p:ph type="sldNum" sz="quarter" idx="12"/>
          </p:nvPr>
        </p:nvSpPr>
        <p:spPr bwMode="auto">
          <a:xfrm>
            <a:off x="8610600" y="6356350"/>
            <a:ext cx="27432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112BB325-9EF7-4358-8C6B-0C8F01B30439}" type="slidenum">
              <a:rPr lang="ru-RU" altLang="ru-RU" sz="800" smtClean="0"/>
              <a:pPr/>
              <a:t>4</a:t>
            </a:fld>
            <a:endParaRPr lang="ru-RU" altLang="ru-RU" sz="800" smtClean="0"/>
          </a:p>
        </p:txBody>
      </p:sp>
      <p:sp>
        <p:nvSpPr>
          <p:cNvPr id="14" name="TextBox 13"/>
          <p:cNvSpPr txBox="1"/>
          <p:nvPr/>
        </p:nvSpPr>
        <p:spPr>
          <a:xfrm>
            <a:off x="5305385" y="2994025"/>
            <a:ext cx="4445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000" b="1" dirty="0" smtClean="0"/>
              <a:t>3</a:t>
            </a:r>
            <a:endParaRPr lang="ru-RU" sz="1000" b="1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 rot="10800000" flipH="1" flipV="1">
            <a:off x="3263901" y="53333"/>
            <a:ext cx="2501900" cy="33292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altLang="ru-RU" sz="800" dirty="0" smtClean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Сроки, порядок представления и проверки отчета ф.053128-НП</a:t>
            </a:r>
            <a:endParaRPr lang="ru-RU" sz="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5"/>
          <p:cNvSpPr/>
          <p:nvPr/>
        </p:nvSpPr>
        <p:spPr>
          <a:xfrm>
            <a:off x="139700" y="53333"/>
            <a:ext cx="336550" cy="3440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96900" y="98425"/>
            <a:ext cx="372745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1000" b="1" i="1" cap="all" spc="46" dirty="0" err="1" smtClean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Уфк</a:t>
            </a:r>
            <a:r>
              <a:rPr lang="ru-RU" altLang="ru-RU" sz="1000" b="1" i="1" cap="all" spc="46" dirty="0" smtClean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  по ульяновской области</a:t>
            </a:r>
            <a:endParaRPr lang="ru-RU" sz="1000" i="1" dirty="0">
              <a:solidFill>
                <a:schemeClr val="accent1">
                  <a:lumMod val="75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120900" y="1089025"/>
            <a:ext cx="1447800" cy="380999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800" dirty="0"/>
              <a:t>Количество Отчетов </a:t>
            </a:r>
            <a:br>
              <a:rPr lang="ru-RU" sz="800" dirty="0"/>
            </a:br>
            <a:r>
              <a:rPr lang="en-US" sz="800" dirty="0"/>
              <a:t>(</a:t>
            </a:r>
            <a:r>
              <a:rPr lang="ru-RU" sz="800" dirty="0"/>
              <a:t>ф. 0503128-НП)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3500" y="1089025"/>
            <a:ext cx="1295400" cy="381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800" dirty="0"/>
              <a:t>Количество Отчетов </a:t>
            </a:r>
            <a:br>
              <a:rPr lang="ru-RU" sz="800" dirty="0"/>
            </a:br>
            <a:r>
              <a:rPr lang="en-US" sz="800" dirty="0"/>
              <a:t>(</a:t>
            </a:r>
            <a:r>
              <a:rPr lang="ru-RU" sz="800" dirty="0"/>
              <a:t>ф. 0503117-НП)</a:t>
            </a:r>
          </a:p>
        </p:txBody>
      </p:sp>
      <p:sp>
        <p:nvSpPr>
          <p:cNvPr id="19" name="Заголовок 1"/>
          <p:cNvSpPr txBox="1">
            <a:spLocks/>
          </p:cNvSpPr>
          <p:nvPr/>
        </p:nvSpPr>
        <p:spPr bwMode="auto">
          <a:xfrm>
            <a:off x="-165100" y="316024"/>
            <a:ext cx="518160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endParaRPr lang="ru-RU" altLang="ru-RU" sz="800" b="1" dirty="0">
              <a:latin typeface="+mj-lt"/>
              <a:cs typeface="Times New Roman" pitchFamily="18" charset="0"/>
            </a:endParaRPr>
          </a:p>
        </p:txBody>
      </p:sp>
      <p:sp>
        <p:nvSpPr>
          <p:cNvPr id="20" name="Равно 19"/>
          <p:cNvSpPr/>
          <p:nvPr/>
        </p:nvSpPr>
        <p:spPr>
          <a:xfrm>
            <a:off x="1511301" y="1012825"/>
            <a:ext cx="533400" cy="457200"/>
          </a:xfrm>
          <a:prstGeom prst="mathEqual">
            <a:avLst>
              <a:gd name="adj1" fmla="val 23520"/>
              <a:gd name="adj2" fmla="val 2871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800">
              <a:solidFill>
                <a:schemeClr val="tx1"/>
              </a:solidFill>
            </a:endParaRPr>
          </a:p>
        </p:txBody>
      </p:sp>
      <p:pic>
        <p:nvPicPr>
          <p:cNvPr id="21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21101" y="1012826"/>
            <a:ext cx="533400" cy="609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TextBox 8"/>
          <p:cNvSpPr txBox="1">
            <a:spLocks noChangeArrowheads="1"/>
          </p:cNvSpPr>
          <p:nvPr/>
        </p:nvSpPr>
        <p:spPr bwMode="auto">
          <a:xfrm>
            <a:off x="4178300" y="1012825"/>
            <a:ext cx="1371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800" dirty="0"/>
              <a:t>Допускается отклонение на отчеты (ф. 0503128-НП), содержащих только данные плановых периодов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63500" y="2204163"/>
            <a:ext cx="1257300" cy="349537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800" dirty="0"/>
              <a:t>Отчет </a:t>
            </a:r>
            <a:br>
              <a:rPr lang="ru-RU" sz="800" dirty="0"/>
            </a:br>
            <a:r>
              <a:rPr lang="en-US" sz="800" dirty="0"/>
              <a:t>(</a:t>
            </a:r>
            <a:r>
              <a:rPr lang="ru-RU" sz="800" dirty="0"/>
              <a:t>ф. 0503117-НП)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3721100" y="2232024"/>
            <a:ext cx="1584285" cy="350997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800" dirty="0" smtClean="0"/>
              <a:t>Отчет </a:t>
            </a:r>
            <a:r>
              <a:rPr lang="ru-RU" sz="800" dirty="0"/>
              <a:t/>
            </a:r>
            <a:br>
              <a:rPr lang="ru-RU" sz="800" dirty="0"/>
            </a:br>
            <a:r>
              <a:rPr lang="en-US" sz="800" dirty="0"/>
              <a:t>(</a:t>
            </a:r>
            <a:r>
              <a:rPr lang="ru-RU" sz="800" dirty="0"/>
              <a:t>ф. 0503128-НП)</a:t>
            </a:r>
          </a:p>
        </p:txBody>
      </p:sp>
      <p:sp>
        <p:nvSpPr>
          <p:cNvPr id="25" name="Стрелка вправо 24"/>
          <p:cNvSpPr/>
          <p:nvPr/>
        </p:nvSpPr>
        <p:spPr>
          <a:xfrm>
            <a:off x="1778001" y="2220038"/>
            <a:ext cx="1676400" cy="349539"/>
          </a:xfrm>
          <a:prstGeom prst="rightArrow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800"/>
          </a:p>
        </p:txBody>
      </p:sp>
      <p:sp>
        <p:nvSpPr>
          <p:cNvPr id="26" name="TextBox 2"/>
          <p:cNvSpPr txBox="1">
            <a:spLocks noChangeArrowheads="1"/>
          </p:cNvSpPr>
          <p:nvPr/>
        </p:nvSpPr>
        <p:spPr bwMode="auto">
          <a:xfrm>
            <a:off x="177800" y="1793160"/>
            <a:ext cx="525779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800" dirty="0"/>
              <a:t>При наличии Отчета (ф. 0503117-НП) должен быть </a:t>
            </a:r>
            <a:r>
              <a:rPr lang="ru-RU" sz="800" dirty="0" smtClean="0"/>
              <a:t>представлен</a:t>
            </a:r>
          </a:p>
          <a:p>
            <a:pPr algn="ctr"/>
            <a:r>
              <a:rPr lang="ru-RU" sz="800" dirty="0" smtClean="0"/>
              <a:t> </a:t>
            </a:r>
            <a:r>
              <a:rPr lang="ru-RU" sz="800" dirty="0"/>
              <a:t>Отчет (ф. </a:t>
            </a:r>
            <a:r>
              <a:rPr lang="ru-RU" sz="800" dirty="0" smtClean="0"/>
              <a:t>0503128-НП)по </a:t>
            </a:r>
            <a:r>
              <a:rPr lang="ru-RU" sz="800" dirty="0"/>
              <a:t>аналогичному ОКТМО</a:t>
            </a:r>
          </a:p>
        </p:txBody>
      </p:sp>
      <p:sp>
        <p:nvSpPr>
          <p:cNvPr id="27" name="Номер слайда 6"/>
          <p:cNvSpPr>
            <a:spLocks noGrp="1"/>
          </p:cNvSpPr>
          <p:nvPr>
            <p:ph type="sldNum" sz="quarter" idx="12"/>
          </p:nvPr>
        </p:nvSpPr>
        <p:spPr bwMode="auto">
          <a:xfrm>
            <a:off x="7010249" y="6356350"/>
            <a:ext cx="4343551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53654561-5B82-4CCA-BBFA-DC622F9277EE}" type="slidenum">
              <a:rPr lang="ru-RU" altLang="ru-RU" sz="800" smtClean="0"/>
              <a:pPr/>
              <a:t>5</a:t>
            </a:fld>
            <a:endParaRPr lang="ru-RU" altLang="ru-RU" sz="800" smtClean="0"/>
          </a:p>
        </p:txBody>
      </p:sp>
      <p:sp>
        <p:nvSpPr>
          <p:cNvPr id="28" name="TextBox 27"/>
          <p:cNvSpPr txBox="1"/>
          <p:nvPr/>
        </p:nvSpPr>
        <p:spPr>
          <a:xfrm>
            <a:off x="5305385" y="2994025"/>
            <a:ext cx="4445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000" b="1" dirty="0" smtClean="0"/>
              <a:t>4</a:t>
            </a:r>
            <a:endParaRPr lang="ru-RU" sz="1000" b="1" dirty="0"/>
          </a:p>
        </p:txBody>
      </p:sp>
      <p:sp>
        <p:nvSpPr>
          <p:cNvPr id="29" name="Скругленный прямоугольник 28"/>
          <p:cNvSpPr/>
          <p:nvPr/>
        </p:nvSpPr>
        <p:spPr>
          <a:xfrm rot="10800000" flipH="1" flipV="1">
            <a:off x="3155950" y="17042"/>
            <a:ext cx="2578100" cy="39734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altLang="ru-RU" sz="800" dirty="0" smtClean="0">
              <a:solidFill>
                <a:schemeClr val="tx2">
                  <a:lumMod val="60000"/>
                  <a:lumOff val="40000"/>
                </a:schemeClr>
              </a:solidFill>
              <a:cs typeface="Times New Roman" panose="02020603050405020304" pitchFamily="18" charset="0"/>
            </a:endParaRPr>
          </a:p>
          <a:p>
            <a:pPr algn="ctr"/>
            <a:r>
              <a:rPr lang="ru-RU" altLang="ru-RU" sz="800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Times New Roman" panose="02020603050405020304" pitchFamily="18" charset="0"/>
              </a:rPr>
              <a:t>Сопоставимость отчетных форм</a:t>
            </a:r>
          </a:p>
          <a:p>
            <a:pPr algn="ctr"/>
            <a:endParaRPr lang="ru-RU" sz="8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6564065"/>
              </p:ext>
            </p:extLst>
          </p:nvPr>
        </p:nvGraphicFramePr>
        <p:xfrm>
          <a:off x="12345" y="397346"/>
          <a:ext cx="5765800" cy="28497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58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167606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</a:pPr>
                      <a:endParaRPr lang="ru-RU" altLang="ru-RU" sz="800" b="0" dirty="0" smtClean="0">
                        <a:solidFill>
                          <a:schemeClr val="tx1"/>
                        </a:solidFill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Bef>
                          <a:spcPts val="600"/>
                        </a:spcBef>
                      </a:pPr>
                      <a:r>
                        <a:rPr lang="ru-RU" altLang="ru-RU" sz="800" b="0" dirty="0" smtClean="0">
                          <a:solidFill>
                            <a:schemeClr val="tx1"/>
                          </a:solidFill>
                          <a:cs typeface="Times New Roman" panose="02020603050405020304" pitchFamily="18" charset="0"/>
                        </a:rPr>
                        <a:t>Четвертый разряд кода целевой статьи (00 0 X0 00000), отражающий расходы на национальный проект (программу), </a:t>
                      </a:r>
                    </a:p>
                    <a:p>
                      <a:pPr algn="just">
                        <a:spcBef>
                          <a:spcPts val="600"/>
                        </a:spcBef>
                      </a:pPr>
                      <a:r>
                        <a:rPr lang="ru-RU" altLang="ru-RU" sz="800" b="0" dirty="0" smtClean="0">
                          <a:solidFill>
                            <a:schemeClr val="tx1"/>
                          </a:solidFill>
                          <a:cs typeface="Times New Roman" panose="02020603050405020304" pitchFamily="18" charset="0"/>
                        </a:rPr>
                        <a:t>Комплексный план, соответствует буквенному значению:</a:t>
                      </a:r>
                    </a:p>
                    <a:p>
                      <a:pPr algn="just">
                        <a:spcBef>
                          <a:spcPts val="0"/>
                        </a:spcBef>
                      </a:pPr>
                      <a:r>
                        <a:rPr lang="ru-RU" altLang="ru-RU" sz="800" b="0" dirty="0" smtClean="0">
                          <a:solidFill>
                            <a:srgbClr val="C00000"/>
                          </a:solidFill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ru-RU" altLang="ru-RU" sz="800" b="0" dirty="0" smtClean="0">
                          <a:solidFill>
                            <a:schemeClr val="tx1"/>
                          </a:solidFill>
                          <a:cs typeface="Times New Roman" panose="02020603050405020304" pitchFamily="18" charset="0"/>
                        </a:rPr>
                        <a:t> - национальный проект "Культура";</a:t>
                      </a:r>
                    </a:p>
                    <a:p>
                      <a:pPr algn="just">
                        <a:spcBef>
                          <a:spcPts val="0"/>
                        </a:spcBef>
                      </a:pPr>
                      <a:r>
                        <a:rPr lang="ru-RU" altLang="ru-RU" sz="800" b="0" dirty="0" smtClean="0">
                          <a:solidFill>
                            <a:srgbClr val="C00000"/>
                          </a:solidFill>
                          <a:cs typeface="Times New Roman" panose="02020603050405020304" pitchFamily="18" charset="0"/>
                        </a:rPr>
                        <a:t>D</a:t>
                      </a:r>
                      <a:r>
                        <a:rPr lang="ru-RU" altLang="ru-RU" sz="800" b="0" dirty="0" smtClean="0">
                          <a:solidFill>
                            <a:schemeClr val="tx1"/>
                          </a:solidFill>
                          <a:cs typeface="Times New Roman" panose="02020603050405020304" pitchFamily="18" charset="0"/>
                        </a:rPr>
                        <a:t> - национальная программа "Цифровая экономика Российской Федерации";</a:t>
                      </a:r>
                    </a:p>
                    <a:p>
                      <a:pPr algn="just">
                        <a:spcBef>
                          <a:spcPts val="0"/>
                        </a:spcBef>
                      </a:pPr>
                      <a:r>
                        <a:rPr lang="ru-RU" altLang="ru-RU" sz="800" b="0" dirty="0" smtClean="0">
                          <a:solidFill>
                            <a:srgbClr val="C00000"/>
                          </a:solidFill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ru-RU" altLang="ru-RU" sz="800" b="0" dirty="0" smtClean="0">
                          <a:solidFill>
                            <a:schemeClr val="tx1"/>
                          </a:solidFill>
                          <a:cs typeface="Times New Roman" panose="02020603050405020304" pitchFamily="18" charset="0"/>
                        </a:rPr>
                        <a:t> - национальный проект "Образование";</a:t>
                      </a:r>
                    </a:p>
                    <a:p>
                      <a:pPr algn="just">
                        <a:spcBef>
                          <a:spcPts val="0"/>
                        </a:spcBef>
                      </a:pPr>
                      <a:r>
                        <a:rPr lang="ru-RU" altLang="ru-RU" sz="800" b="0" dirty="0" smtClean="0">
                          <a:solidFill>
                            <a:srgbClr val="C00000"/>
                          </a:solidFill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lang="ru-RU" altLang="ru-RU" sz="800" b="0" dirty="0" smtClean="0">
                          <a:solidFill>
                            <a:schemeClr val="tx1"/>
                          </a:solidFill>
                          <a:cs typeface="Times New Roman" panose="02020603050405020304" pitchFamily="18" charset="0"/>
                        </a:rPr>
                        <a:t> - национальный проект "Жилье и городская среда";</a:t>
                      </a:r>
                    </a:p>
                    <a:p>
                      <a:pPr algn="just">
                        <a:spcBef>
                          <a:spcPts val="0"/>
                        </a:spcBef>
                      </a:pPr>
                      <a:r>
                        <a:rPr lang="ru-RU" altLang="ru-RU" sz="800" b="0" dirty="0" smtClean="0">
                          <a:solidFill>
                            <a:srgbClr val="C00000"/>
                          </a:solidFill>
                          <a:cs typeface="Times New Roman" panose="02020603050405020304" pitchFamily="18" charset="0"/>
                        </a:rPr>
                        <a:t>G</a:t>
                      </a:r>
                      <a:r>
                        <a:rPr lang="ru-RU" altLang="ru-RU" sz="800" b="0" dirty="0" smtClean="0">
                          <a:solidFill>
                            <a:schemeClr val="tx1"/>
                          </a:solidFill>
                          <a:cs typeface="Times New Roman" panose="02020603050405020304" pitchFamily="18" charset="0"/>
                        </a:rPr>
                        <a:t> - национальный проект "Экология";</a:t>
                      </a:r>
                    </a:p>
                    <a:p>
                      <a:pPr algn="just">
                        <a:spcBef>
                          <a:spcPts val="0"/>
                        </a:spcBef>
                      </a:pPr>
                      <a:r>
                        <a:rPr lang="ru-RU" altLang="ru-RU" sz="800" b="0" dirty="0" smtClean="0">
                          <a:solidFill>
                            <a:srgbClr val="C00000"/>
                          </a:solidFill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ru-RU" altLang="ru-RU" sz="800" b="0" dirty="0" smtClean="0">
                          <a:solidFill>
                            <a:schemeClr val="tx1"/>
                          </a:solidFill>
                          <a:cs typeface="Times New Roman" panose="02020603050405020304" pitchFamily="18" charset="0"/>
                        </a:rPr>
                        <a:t> - национальный проект "Малое и среднее предпринимательство и поддержка индивидуальной    предпринимательской инициативы";</a:t>
                      </a:r>
                    </a:p>
                    <a:p>
                      <a:pPr algn="just">
                        <a:spcBef>
                          <a:spcPts val="0"/>
                        </a:spcBef>
                      </a:pPr>
                      <a:r>
                        <a:rPr lang="ru-RU" altLang="ru-RU" sz="800" b="0" dirty="0" smtClean="0">
                          <a:solidFill>
                            <a:srgbClr val="C00000"/>
                          </a:solidFill>
                          <a:cs typeface="Times New Roman" panose="02020603050405020304" pitchFamily="18" charset="0"/>
                        </a:rPr>
                        <a:t>L</a:t>
                      </a:r>
                      <a:r>
                        <a:rPr lang="ru-RU" altLang="ru-RU" sz="800" b="0" dirty="0" smtClean="0">
                          <a:solidFill>
                            <a:schemeClr val="tx1"/>
                          </a:solidFill>
                          <a:cs typeface="Times New Roman" panose="02020603050405020304" pitchFamily="18" charset="0"/>
                        </a:rPr>
                        <a:t> - национальный проект "Производительность труда и поддержка занятости";</a:t>
                      </a:r>
                    </a:p>
                    <a:p>
                      <a:pPr algn="just">
                        <a:spcBef>
                          <a:spcPts val="0"/>
                        </a:spcBef>
                      </a:pPr>
                      <a:r>
                        <a:rPr lang="ru-RU" altLang="ru-RU" sz="800" b="0" dirty="0" smtClean="0">
                          <a:solidFill>
                            <a:srgbClr val="C00000"/>
                          </a:solidFill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ru-RU" altLang="ru-RU" sz="800" b="0" dirty="0" smtClean="0">
                          <a:solidFill>
                            <a:schemeClr val="tx1"/>
                          </a:solidFill>
                          <a:cs typeface="Times New Roman" panose="02020603050405020304" pitchFamily="18" charset="0"/>
                        </a:rPr>
                        <a:t> - национальный проект "Здравоохранение";</a:t>
                      </a:r>
                    </a:p>
                    <a:p>
                      <a:pPr algn="just">
                        <a:spcBef>
                          <a:spcPts val="0"/>
                        </a:spcBef>
                      </a:pPr>
                      <a:r>
                        <a:rPr lang="ru-RU" altLang="ru-RU" sz="800" b="0" dirty="0" smtClean="0">
                          <a:solidFill>
                            <a:srgbClr val="C00000"/>
                          </a:solidFill>
                          <a:cs typeface="Times New Roman" panose="02020603050405020304" pitchFamily="18" charset="0"/>
                        </a:rPr>
                        <a:t>P</a:t>
                      </a:r>
                      <a:r>
                        <a:rPr lang="ru-RU" altLang="ru-RU" sz="800" b="0" dirty="0" smtClean="0">
                          <a:solidFill>
                            <a:schemeClr val="tx1"/>
                          </a:solidFill>
                          <a:cs typeface="Times New Roman" panose="02020603050405020304" pitchFamily="18" charset="0"/>
                        </a:rPr>
                        <a:t> - национальный проект "Демография";</a:t>
                      </a:r>
                    </a:p>
                    <a:p>
                      <a:pPr algn="just">
                        <a:spcBef>
                          <a:spcPts val="0"/>
                        </a:spcBef>
                      </a:pPr>
                      <a:r>
                        <a:rPr lang="ru-RU" altLang="ru-RU" sz="800" b="0" dirty="0" smtClean="0">
                          <a:solidFill>
                            <a:srgbClr val="C00000"/>
                          </a:solidFill>
                          <a:cs typeface="Times New Roman" panose="02020603050405020304" pitchFamily="18" charset="0"/>
                        </a:rPr>
                        <a:t>R</a:t>
                      </a:r>
                      <a:r>
                        <a:rPr lang="ru-RU" altLang="ru-RU" sz="800" b="0" dirty="0" smtClean="0">
                          <a:solidFill>
                            <a:schemeClr val="tx1"/>
                          </a:solidFill>
                          <a:cs typeface="Times New Roman" panose="02020603050405020304" pitchFamily="18" charset="0"/>
                        </a:rPr>
                        <a:t> - национальный проект "Безопасные и качественные автомобильные дороги";</a:t>
                      </a:r>
                    </a:p>
                    <a:p>
                      <a:pPr algn="just">
                        <a:spcBef>
                          <a:spcPts val="0"/>
                        </a:spcBef>
                      </a:pPr>
                      <a:r>
                        <a:rPr lang="ru-RU" altLang="ru-RU" sz="800" b="0" dirty="0" smtClean="0">
                          <a:solidFill>
                            <a:srgbClr val="C00000"/>
                          </a:solidFill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lang="ru-RU" altLang="ru-RU" sz="800" b="0" dirty="0" smtClean="0">
                          <a:solidFill>
                            <a:schemeClr val="tx1"/>
                          </a:solidFill>
                          <a:cs typeface="Times New Roman" panose="02020603050405020304" pitchFamily="18" charset="0"/>
                        </a:rPr>
                        <a:t> - национальный проект "Наука";</a:t>
                      </a:r>
                    </a:p>
                    <a:p>
                      <a:pPr algn="just">
                        <a:spcBef>
                          <a:spcPts val="0"/>
                        </a:spcBef>
                      </a:pPr>
                      <a:r>
                        <a:rPr lang="ru-RU" altLang="ru-RU" sz="800" b="0" dirty="0" smtClean="0">
                          <a:solidFill>
                            <a:srgbClr val="C00000"/>
                          </a:solidFill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lang="ru-RU" altLang="ru-RU" sz="800" b="0" dirty="0" smtClean="0">
                          <a:solidFill>
                            <a:schemeClr val="tx1"/>
                          </a:solidFill>
                          <a:cs typeface="Times New Roman" panose="02020603050405020304" pitchFamily="18" charset="0"/>
                        </a:rPr>
                        <a:t> - национальный проект "Международная кооперация и экспорт";</a:t>
                      </a:r>
                    </a:p>
                    <a:p>
                      <a:pPr algn="just">
                        <a:spcBef>
                          <a:spcPts val="0"/>
                        </a:spcBef>
                      </a:pPr>
                      <a:r>
                        <a:rPr lang="ru-RU" altLang="ru-RU" sz="800" b="0" dirty="0" smtClean="0">
                          <a:solidFill>
                            <a:srgbClr val="C00000"/>
                          </a:solidFill>
                          <a:cs typeface="Times New Roman" panose="02020603050405020304" pitchFamily="18" charset="0"/>
                        </a:rPr>
                        <a:t>V</a:t>
                      </a:r>
                      <a:r>
                        <a:rPr lang="ru-RU" altLang="ru-RU" sz="800" b="0" dirty="0" smtClean="0">
                          <a:solidFill>
                            <a:schemeClr val="tx1"/>
                          </a:solidFill>
                          <a:cs typeface="Times New Roman" panose="02020603050405020304" pitchFamily="18" charset="0"/>
                        </a:rPr>
                        <a:t> - Комплексный план модернизации и расширения магистральной инфраструктуры.</a:t>
                      </a:r>
                      <a:endParaRPr lang="ru-RU" sz="8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43244" marR="43244" marT="21622" marB="2162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81474">
                <a:tc>
                  <a:txBody>
                    <a:bodyPr/>
                    <a:lstStyle/>
                    <a:p>
                      <a:pPr algn="l"/>
                      <a:endParaRPr lang="ru-RU" altLang="ru-RU" sz="800" b="1" dirty="0">
                        <a:solidFill>
                          <a:srgbClr val="FF0000"/>
                        </a:solidFill>
                      </a:endParaRPr>
                    </a:p>
                  </a:txBody>
                  <a:tcPr marL="43244" marR="43244" marT="21622" marB="2162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6" name="object 2"/>
          <p:cNvSpPr/>
          <p:nvPr/>
        </p:nvSpPr>
        <p:spPr>
          <a:xfrm flipV="1">
            <a:off x="0" y="250825"/>
            <a:ext cx="5765800" cy="177168"/>
          </a:xfrm>
          <a:custGeom>
            <a:avLst/>
            <a:gdLst/>
            <a:ahLst/>
            <a:cxnLst/>
            <a:rect l="l" t="t" r="r" b="b"/>
            <a:pathLst>
              <a:path w="4416425">
                <a:moveTo>
                  <a:pt x="0" y="0"/>
                </a:moveTo>
                <a:lnTo>
                  <a:pt x="4415994" y="0"/>
                </a:lnTo>
              </a:path>
            </a:pathLst>
          </a:custGeom>
          <a:ln w="12700">
            <a:solidFill>
              <a:schemeClr val="bg1">
                <a:lumMod val="85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5"/>
          <p:cNvSpPr/>
          <p:nvPr/>
        </p:nvSpPr>
        <p:spPr>
          <a:xfrm>
            <a:off x="139700" y="53333"/>
            <a:ext cx="336550" cy="3440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02863" y="92948"/>
            <a:ext cx="380365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1000" b="1" i="1" cap="all" spc="46" dirty="0" err="1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Уфк</a:t>
            </a:r>
            <a:r>
              <a:rPr lang="ru-RU" altLang="ru-RU" sz="1000" b="1" i="1" cap="all" spc="46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  по ульяновской области</a:t>
            </a:r>
            <a:endParaRPr lang="ru-RU" sz="1000" i="1" dirty="0">
              <a:solidFill>
                <a:schemeClr val="accent1">
                  <a:lumMod val="75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05385" y="2994025"/>
            <a:ext cx="4445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000" b="1" dirty="0" smtClean="0"/>
              <a:t>5</a:t>
            </a:r>
            <a:endParaRPr lang="ru-RU" sz="1000" b="1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 rot="10800000" flipH="1" flipV="1">
            <a:off x="3187700" y="1"/>
            <a:ext cx="2578100" cy="39734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altLang="ru-RU" sz="700" dirty="0" smtClean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Целевые статьи расходов по национальным проектам</a:t>
            </a:r>
            <a:endParaRPr lang="ru-RU" altLang="ru-RU" sz="700" b="1" dirty="0" smtClean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2859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6841048"/>
              </p:ext>
            </p:extLst>
          </p:nvPr>
        </p:nvGraphicFramePr>
        <p:xfrm>
          <a:off x="0" y="327025"/>
          <a:ext cx="5638800" cy="7357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388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416168">
                <a:tc>
                  <a:txBody>
                    <a:bodyPr/>
                    <a:lstStyle/>
                    <a:p>
                      <a:pPr marL="0" marR="0" lvl="0" indent="0" algn="just" defTabSz="914400" eaLnBrk="1" fontAlgn="base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Специалист ТОФК после прохождения контролей переводит отчет (отчеты) на статус «Принят» / «Принят условно» или, в случае необходимости корректировки отчета, «Отменен». Внешний контроль проводиться только в части отчетов ф.0503128-НП.</a:t>
                      </a:r>
                      <a:endParaRPr lang="ru-RU" sz="700" b="0" u="none" strike="noStrike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just" defTabSz="914400" eaLnBrk="1" fontAlgn="base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700" b="0" u="none" strike="noStrike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fontAlgn="base">
                        <a:lnSpc>
                          <a:spcPct val="150000"/>
                        </a:lnSpc>
                      </a:pPr>
                      <a:endParaRPr lang="ru-RU" sz="5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43244" marR="43244" marT="21622" marB="2162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457200" indent="169863" algn="just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30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endParaRPr lang="ru-RU" sz="3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3244" marR="43244" marT="21622" marB="2162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5305385" y="2994025"/>
            <a:ext cx="4445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000" b="1" dirty="0" smtClean="0"/>
              <a:t>6</a:t>
            </a:r>
            <a:endParaRPr lang="ru-RU" sz="1000" b="1" dirty="0"/>
          </a:p>
        </p:txBody>
      </p:sp>
      <p:sp>
        <p:nvSpPr>
          <p:cNvPr id="26" name="object 2"/>
          <p:cNvSpPr/>
          <p:nvPr/>
        </p:nvSpPr>
        <p:spPr>
          <a:xfrm flipV="1">
            <a:off x="0" y="1698625"/>
            <a:ext cx="5765800" cy="177168"/>
          </a:xfrm>
          <a:custGeom>
            <a:avLst/>
            <a:gdLst/>
            <a:ahLst/>
            <a:cxnLst/>
            <a:rect l="l" t="t" r="r" b="b"/>
            <a:pathLst>
              <a:path w="4416425">
                <a:moveTo>
                  <a:pt x="0" y="0"/>
                </a:moveTo>
                <a:lnTo>
                  <a:pt x="4415994" y="0"/>
                </a:lnTo>
              </a:path>
            </a:pathLst>
          </a:custGeom>
          <a:ln w="12700">
            <a:solidFill>
              <a:schemeClr val="bg1">
                <a:lumMod val="85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5"/>
          <p:cNvSpPr/>
          <p:nvPr/>
        </p:nvSpPr>
        <p:spPr>
          <a:xfrm>
            <a:off x="139700" y="53333"/>
            <a:ext cx="336550" cy="3440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02863" y="92948"/>
            <a:ext cx="380365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1000" b="1" i="1" cap="all" spc="46" dirty="0" err="1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Уфк</a:t>
            </a:r>
            <a:r>
              <a:rPr lang="ru-RU" altLang="ru-RU" sz="1000" b="1" i="1" cap="all" spc="46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  по ульяновской области</a:t>
            </a:r>
            <a:endParaRPr lang="ru-RU" sz="1000" i="1" dirty="0">
              <a:solidFill>
                <a:schemeClr val="accent1">
                  <a:lumMod val="75000"/>
                </a:schemeClr>
              </a:solidFill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/>
          <a:srcRect l="1042" t="-2082" r="5208" b="52083"/>
          <a:stretch/>
        </p:blipFill>
        <p:spPr>
          <a:xfrm>
            <a:off x="0" y="631825"/>
            <a:ext cx="5626100" cy="2362200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>
          <a:xfrm rot="10800000" flipH="1" flipV="1">
            <a:off x="3187700" y="1"/>
            <a:ext cx="2578100" cy="39734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700" dirty="0">
                <a:solidFill>
                  <a:srgbClr val="11437F"/>
                </a:solidFill>
              </a:rPr>
              <a:t>Принятие ТОФК </a:t>
            </a:r>
            <a:r>
              <a:rPr lang="ru-RU" sz="700">
                <a:solidFill>
                  <a:srgbClr val="11437F"/>
                </a:solidFill>
              </a:rPr>
              <a:t>отчетов </a:t>
            </a:r>
            <a:r>
              <a:rPr lang="ru-RU" sz="700" smtClean="0">
                <a:solidFill>
                  <a:srgbClr val="11437F"/>
                </a:solidFill>
              </a:rPr>
              <a:t>ф.0503128-НП                               </a:t>
            </a:r>
            <a:r>
              <a:rPr lang="ru-RU" sz="700" dirty="0">
                <a:solidFill>
                  <a:srgbClr val="11437F"/>
                </a:solidFill>
              </a:rPr>
              <a:t>в </a:t>
            </a:r>
            <a:r>
              <a:rPr lang="ru-RU" sz="700" dirty="0" err="1">
                <a:solidFill>
                  <a:srgbClr val="11437F"/>
                </a:solidFill>
              </a:rPr>
              <a:t>ПУиО</a:t>
            </a:r>
            <a:r>
              <a:rPr lang="ru-RU" sz="700" dirty="0">
                <a:solidFill>
                  <a:srgbClr val="11437F"/>
                </a:solidFill>
              </a:rPr>
              <a:t> ГИИС "Электронный бюджет </a:t>
            </a:r>
          </a:p>
          <a:p>
            <a:pPr algn="ctr"/>
            <a:endParaRPr lang="ru-RU" altLang="ru-RU" sz="700" b="1" dirty="0" smtClean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0416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5"/>
          <p:cNvSpPr/>
          <p:nvPr/>
        </p:nvSpPr>
        <p:spPr>
          <a:xfrm>
            <a:off x="139700" y="53333"/>
            <a:ext cx="336550" cy="3440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20700" y="98425"/>
            <a:ext cx="51054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1000" b="1" i="1" cap="all" spc="46" dirty="0" err="1" smtClean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Уфк</a:t>
            </a:r>
            <a:r>
              <a:rPr lang="ru-RU" altLang="ru-RU" sz="1000" b="1" i="1" cap="all" spc="46" dirty="0" smtClean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  по ульяновской области</a:t>
            </a:r>
            <a:endParaRPr lang="ru-RU" sz="1000" i="1" dirty="0">
              <a:solidFill>
                <a:schemeClr val="accent1">
                  <a:lumMod val="75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5900" y="555626"/>
            <a:ext cx="5257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800" dirty="0" smtClean="0"/>
              <a:t>      </a:t>
            </a:r>
          </a:p>
          <a:p>
            <a:pPr algn="just"/>
            <a:r>
              <a:rPr lang="ru-RU" sz="800" dirty="0" smtClean="0"/>
              <a:t>       По результатам анализа протоколов контролей, сформированных в </a:t>
            </a:r>
            <a:r>
              <a:rPr lang="ru-RU" sz="800" dirty="0" err="1" smtClean="0"/>
              <a:t>ПУиО</a:t>
            </a:r>
            <a:r>
              <a:rPr lang="ru-RU" sz="800" dirty="0" smtClean="0"/>
              <a:t> ГИИС «Электронный бюджет», в случае принятия решения о необходимости корректировки отчетности, специалист ТОФК осуществляет отмену представленного отчета и координацию процесса его замены финансовым органом субъекта Российской Федерации в срок до четырех календарных дней с момента его фактического представления в </a:t>
            </a:r>
            <a:r>
              <a:rPr lang="ru-RU" sz="800" dirty="0" err="1" smtClean="0"/>
              <a:t>ПУиО</a:t>
            </a:r>
            <a:r>
              <a:rPr lang="ru-RU" sz="800" dirty="0" smtClean="0"/>
              <a:t> ГИИС «Электронный бюджет».</a:t>
            </a:r>
          </a:p>
          <a:p>
            <a:endParaRPr lang="en-US" sz="800" dirty="0" smtClean="0"/>
          </a:p>
          <a:p>
            <a:pPr algn="just"/>
            <a:r>
              <a:rPr lang="ru-RU" sz="800" dirty="0" smtClean="0"/>
              <a:t>       После принятия всех Отчетов ф. 0503128-НП специалист ТОФК извещает Отдел консолидированной, бюджетной и бухгалтерской  отчетности МОУ ФК о принятии всех отчетов финансового органа субъекта Российской Федерации. Далее, в случае необходимости замены принятого отчета, ТОФК согласовывает с Отделом консолидированной, бюджетной и бухгалтерской отчетности МОУ ФК возможность его замены.</a:t>
            </a:r>
            <a:endParaRPr lang="ru-RU" sz="800" dirty="0"/>
          </a:p>
        </p:txBody>
      </p:sp>
      <p:sp>
        <p:nvSpPr>
          <p:cNvPr id="5" name="TextBox 4"/>
          <p:cNvSpPr txBox="1"/>
          <p:nvPr/>
        </p:nvSpPr>
        <p:spPr>
          <a:xfrm>
            <a:off x="5305385" y="2994025"/>
            <a:ext cx="4445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000" b="1" dirty="0" smtClean="0"/>
              <a:t>7</a:t>
            </a:r>
            <a:endParaRPr lang="ru-RU" sz="10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 rot="10800000" flipH="1" flipV="1">
            <a:off x="3187700" y="1"/>
            <a:ext cx="2578100" cy="39734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700" dirty="0" smtClean="0">
                <a:solidFill>
                  <a:srgbClr val="114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Анализ протоколов контролей ф.0503</a:t>
            </a:r>
            <a:r>
              <a:rPr lang="en-US" sz="700" dirty="0" smtClean="0">
                <a:solidFill>
                  <a:srgbClr val="114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128</a:t>
            </a:r>
            <a:r>
              <a:rPr lang="ru-RU" sz="700" dirty="0" smtClean="0">
                <a:solidFill>
                  <a:srgbClr val="114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-НП </a:t>
            </a:r>
            <a:endParaRPr lang="ru-RU" sz="700" dirty="0">
              <a:solidFill>
                <a:srgbClr val="11437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altLang="ru-RU" sz="7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2618798"/>
              </p:ext>
            </p:extLst>
          </p:nvPr>
        </p:nvGraphicFramePr>
        <p:xfrm>
          <a:off x="0" y="537246"/>
          <a:ext cx="5369153" cy="34818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6915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475989">
                <a:tc>
                  <a:txBody>
                    <a:bodyPr/>
                    <a:lstStyle/>
                    <a:p>
                      <a:pPr fontAlgn="base"/>
                      <a:endParaRPr lang="ru-RU" sz="8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43244" marR="43244" marT="21622" marB="2162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437990">
                <a:tc>
                  <a:txBody>
                    <a:bodyPr/>
                    <a:lstStyle/>
                    <a:p>
                      <a:pPr marL="457200" marR="0" indent="169863" algn="just" defTabSz="91440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30555" algn="l"/>
                        </a:tabLst>
                        <a:defRPr/>
                      </a:pPr>
                      <a:endParaRPr lang="ru-RU" sz="70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marL="457200" marR="0" indent="169863" algn="just" defTabSz="91440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30555" algn="l"/>
                        </a:tabLst>
                        <a:defRPr/>
                      </a:pPr>
                      <a:endParaRPr lang="ru-RU" sz="70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marL="457200" marR="0" indent="169863" algn="just" defTabSz="91440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30555" algn="l"/>
                        </a:tabLst>
                        <a:defRPr/>
                      </a:pPr>
                      <a:endParaRPr lang="ru-RU" sz="70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marL="457200" marR="0" indent="169863" algn="just" defTabSz="91440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30555" algn="l"/>
                        </a:tabLst>
                        <a:defRPr/>
                      </a:pPr>
                      <a:endParaRPr lang="ru-RU" sz="70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marL="457200" marR="0" indent="169863" algn="just" defTabSz="91440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30555" algn="l"/>
                        </a:tabLst>
                        <a:defRPr/>
                      </a:pPr>
                      <a:endParaRPr lang="ru-RU" sz="70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marL="457200" marR="0" indent="169863" algn="just" defTabSz="91440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30555" algn="l"/>
                        </a:tabLst>
                        <a:defRPr/>
                      </a:pPr>
                      <a:endParaRPr lang="ru-RU" sz="70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marL="457200" marR="0" indent="169863" algn="just" defTabSz="91440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30555" algn="l"/>
                        </a:tabLst>
                        <a:defRPr/>
                      </a:pPr>
                      <a:endParaRPr lang="ru-RU" sz="70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marL="457200" marR="0" indent="169863" algn="just" defTabSz="91440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30555" algn="l"/>
                        </a:tabLst>
                        <a:defRPr/>
                      </a:pPr>
                      <a:endParaRPr lang="ru-RU" sz="70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marL="457200" marR="0" indent="169863" algn="just" defTabSz="91440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30555" algn="l"/>
                        </a:tabLst>
                        <a:defRPr/>
                      </a:pPr>
                      <a:endParaRPr lang="ru-RU" sz="70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marL="457200" marR="0" indent="169863" algn="just" defTabSz="91440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30555" algn="l"/>
                        </a:tabLst>
                        <a:defRPr/>
                      </a:pPr>
                      <a:endParaRPr lang="ru-RU" sz="70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marL="457200" marR="0" indent="169863" algn="just" defTabSz="91440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30555" algn="l"/>
                        </a:tabLst>
                        <a:defRPr/>
                      </a:pPr>
                      <a:endParaRPr lang="ru-RU" sz="70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marL="457200" marR="0" indent="169863" algn="just" defTabSz="91440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30555" algn="l"/>
                        </a:tabLst>
                        <a:defRPr/>
                      </a:pPr>
                      <a:endParaRPr lang="ru-RU" sz="70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marL="457200" marR="0" indent="169863" algn="just" defTabSz="91440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30555" algn="l"/>
                        </a:tabLst>
                        <a:defRPr/>
                      </a:pPr>
                      <a:endParaRPr lang="ru-RU" sz="70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marL="457200" marR="0" indent="169863" algn="just" defTabSz="91440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30555" algn="l"/>
                        </a:tabLst>
                        <a:defRPr/>
                      </a:pPr>
                      <a:endParaRPr lang="ru-RU" sz="70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marL="457200" marR="0" indent="169863" algn="just" defTabSz="91440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30555" algn="l"/>
                        </a:tabLst>
                        <a:defRPr/>
                      </a:pPr>
                      <a:endParaRPr lang="ru-RU" sz="70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marL="457200" marR="0" indent="169863" algn="just" defTabSz="91440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30555" algn="l"/>
                        </a:tabLst>
                        <a:defRPr/>
                      </a:pPr>
                      <a:endParaRPr lang="ru-RU" sz="70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marL="457200" marR="0" indent="169863" algn="just" defTabSz="91440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30555" algn="l"/>
                        </a:tabLst>
                        <a:defRPr/>
                      </a:pPr>
                      <a:endParaRPr lang="ru-RU" sz="70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marL="457200" marR="0" indent="169863" algn="just" defTabSz="91440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30555" algn="l"/>
                        </a:tabLst>
                        <a:defRPr/>
                      </a:pPr>
                      <a:r>
                        <a:rPr lang="ru-RU" sz="70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</a:p>
                    <a:p>
                      <a:pPr marL="457200" marR="0" indent="169863" algn="just" defTabSz="91440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30555" algn="l"/>
                        </a:tabLst>
                        <a:defRPr/>
                      </a:pPr>
                      <a:endParaRPr lang="ru-RU" sz="70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marL="457200" marR="0" indent="169863" algn="r" defTabSz="91440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30555" algn="l"/>
                        </a:tabLst>
                        <a:defRPr/>
                      </a:pPr>
                      <a:r>
                        <a:rPr lang="ru-RU" sz="700" dirty="0" smtClean="0">
                          <a:solidFill>
                            <a:schemeClr val="tx1"/>
                          </a:solidFill>
                          <a:latin typeface="+mn-lt"/>
                        </a:rPr>
                        <a:t>                                                                                                                                                      </a:t>
                      </a:r>
                      <a:r>
                        <a:rPr lang="ru-RU" sz="700" dirty="0" smtClean="0">
                          <a:latin typeface="+mn-lt"/>
                        </a:rPr>
                        <a:t>Форма 0503151 с.2           </a:t>
                      </a:r>
                      <a:r>
                        <a:rPr lang="ru-RU" sz="700" strike="noStrike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2. ВЫБЫТИЯ</a:t>
                      </a:r>
                    </a:p>
                    <a:p>
                      <a:pPr marL="457200" marR="0" indent="169863" algn="just" defTabSz="91440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30555" algn="l"/>
                        </a:tabLst>
                        <a:defRPr/>
                      </a:pPr>
                      <a:endParaRPr lang="ru-RU" sz="700" dirty="0" smtClean="0"/>
                    </a:p>
                    <a:p>
                      <a:pPr marL="457200" indent="169863" algn="just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endParaRPr lang="ru-RU" sz="8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3244" marR="43244" marT="21622" marB="2162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6" name="object 2"/>
          <p:cNvSpPr/>
          <p:nvPr/>
        </p:nvSpPr>
        <p:spPr>
          <a:xfrm flipV="1">
            <a:off x="0" y="250825"/>
            <a:ext cx="5765800" cy="177168"/>
          </a:xfrm>
          <a:custGeom>
            <a:avLst/>
            <a:gdLst/>
            <a:ahLst/>
            <a:cxnLst/>
            <a:rect l="l" t="t" r="r" b="b"/>
            <a:pathLst>
              <a:path w="4416425">
                <a:moveTo>
                  <a:pt x="0" y="0"/>
                </a:moveTo>
                <a:lnTo>
                  <a:pt x="4415994" y="0"/>
                </a:lnTo>
              </a:path>
            </a:pathLst>
          </a:custGeom>
          <a:ln w="12700">
            <a:solidFill>
              <a:schemeClr val="bg1">
                <a:lumMod val="85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5"/>
          <p:cNvSpPr/>
          <p:nvPr/>
        </p:nvSpPr>
        <p:spPr>
          <a:xfrm>
            <a:off x="139700" y="53333"/>
            <a:ext cx="336550" cy="3440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02863" y="92948"/>
            <a:ext cx="380365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1000" b="1" i="1" cap="all" spc="46" dirty="0" err="1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Уфк</a:t>
            </a:r>
            <a:r>
              <a:rPr lang="ru-RU" altLang="ru-RU" sz="1000" b="1" i="1" cap="all" spc="46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  по ульяновской области</a:t>
            </a:r>
            <a:endParaRPr lang="ru-RU" sz="1000" i="1" dirty="0">
              <a:solidFill>
                <a:schemeClr val="accent1">
                  <a:lumMod val="75000"/>
                </a:schemeClr>
              </a:solidFill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t="25386" r="3185" b="37505"/>
          <a:stretch/>
        </p:blipFill>
        <p:spPr>
          <a:xfrm>
            <a:off x="19333" y="1241425"/>
            <a:ext cx="5311658" cy="1628758"/>
          </a:xfrm>
          <a:prstGeom prst="rect">
            <a:avLst/>
          </a:prstGeom>
        </p:spPr>
      </p:pic>
      <p:sp>
        <p:nvSpPr>
          <p:cNvPr id="11" name="TextBox 6"/>
          <p:cNvSpPr>
            <a:spLocks noChangeArrowheads="1"/>
          </p:cNvSpPr>
          <p:nvPr/>
        </p:nvSpPr>
        <p:spPr bwMode="auto">
          <a:xfrm>
            <a:off x="773565" y="497046"/>
            <a:ext cx="1752600" cy="484300"/>
          </a:xfrm>
          <a:prstGeom prst="wedgeEllipseCallout">
            <a:avLst>
              <a:gd name="adj1" fmla="val -61714"/>
              <a:gd name="adj2" fmla="val 255016"/>
            </a:avLst>
          </a:prstGeom>
          <a:solidFill>
            <a:schemeClr val="bg2">
              <a:lumMod val="90000"/>
            </a:schemeClr>
          </a:solidFill>
          <a:ln w="12700">
            <a:solidFill>
              <a:srgbClr val="002060"/>
            </a:solidFill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ru-RU" altLang="ru-RU" sz="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altLang="ru-RU" sz="500" b="1" dirty="0">
                <a:latin typeface="+mn-lt"/>
                <a:cs typeface="Times New Roman" panose="02020603050405020304" pitchFamily="18" charset="0"/>
              </a:rPr>
              <a:t>Графа 3,раздела </a:t>
            </a:r>
            <a:r>
              <a:rPr lang="ru-RU" altLang="ru-RU" sz="500" b="1" dirty="0" smtClean="0">
                <a:latin typeface="+mn-lt"/>
                <a:cs typeface="Times New Roman" panose="02020603050405020304" pitchFamily="18" charset="0"/>
              </a:rPr>
              <a:t>ф</a:t>
            </a:r>
            <a:r>
              <a:rPr lang="ru-RU" altLang="ru-RU" sz="500" b="1" dirty="0">
                <a:latin typeface="+mn-lt"/>
                <a:cs typeface="Times New Roman" panose="02020603050405020304" pitchFamily="18" charset="0"/>
              </a:rPr>
              <a:t>. </a:t>
            </a:r>
            <a:r>
              <a:rPr lang="ru-RU" altLang="ru-RU" sz="500" b="1" dirty="0" smtClean="0">
                <a:latin typeface="+mn-lt"/>
                <a:cs typeface="Times New Roman" panose="02020603050405020304" pitchFamily="18" charset="0"/>
              </a:rPr>
              <a:t>0503128-НП  </a:t>
            </a:r>
            <a:r>
              <a:rPr lang="ru-RU" altLang="ru-RU" sz="500" b="1" dirty="0">
                <a:latin typeface="+mn-lt"/>
                <a:cs typeface="Times New Roman" panose="02020603050405020304" pitchFamily="18" charset="0"/>
              </a:rPr>
              <a:t>(Раздел  Подраздел  + Целевая статья в части кода НП + КВР = графе 3 раздела  2.Выбытия </a:t>
            </a:r>
            <a:r>
              <a:rPr lang="ru-RU" altLang="ru-RU" sz="500" b="1" dirty="0" smtClean="0">
                <a:latin typeface="+mn-lt"/>
                <a:cs typeface="Times New Roman" panose="02020603050405020304" pitchFamily="18" charset="0"/>
              </a:rPr>
              <a:t>отчета   </a:t>
            </a:r>
            <a:r>
              <a:rPr lang="ru-RU" altLang="ru-RU" sz="500" b="1" dirty="0">
                <a:latin typeface="+mn-lt"/>
                <a:cs typeface="Times New Roman" panose="02020603050405020304" pitchFamily="18" charset="0"/>
              </a:rPr>
              <a:t>ф. 0503151</a:t>
            </a:r>
          </a:p>
          <a:p>
            <a:pPr algn="ctr"/>
            <a:endParaRPr lang="ru-RU" altLang="ru-RU" sz="6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2" name="TextBox 6"/>
          <p:cNvSpPr>
            <a:spLocks noChangeArrowheads="1"/>
          </p:cNvSpPr>
          <p:nvPr/>
        </p:nvSpPr>
        <p:spPr bwMode="auto">
          <a:xfrm>
            <a:off x="3492500" y="599248"/>
            <a:ext cx="2057400" cy="453088"/>
          </a:xfrm>
          <a:prstGeom prst="wedgeEllipseCallout">
            <a:avLst>
              <a:gd name="adj1" fmla="val -33027"/>
              <a:gd name="adj2" fmla="val 247268"/>
            </a:avLst>
          </a:prstGeom>
          <a:solidFill>
            <a:schemeClr val="bg2">
              <a:lumMod val="90000"/>
            </a:schemeClr>
          </a:solidFill>
          <a:ln w="12700">
            <a:solidFill>
              <a:srgbClr val="002060"/>
            </a:solidFill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ru-RU" altLang="ru-RU" sz="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altLang="ru-RU" sz="500" b="1" dirty="0" smtClean="0">
              <a:cs typeface="Times New Roman" panose="02020603050405020304" pitchFamily="18" charset="0"/>
            </a:endParaRPr>
          </a:p>
          <a:p>
            <a:pPr algn="ctr"/>
            <a:r>
              <a:rPr lang="ru-RU" altLang="ru-RU" sz="500" b="1" dirty="0" smtClean="0">
                <a:latin typeface="+mn-lt"/>
                <a:cs typeface="Times New Roman" panose="02020603050405020304" pitchFamily="18" charset="0"/>
              </a:rPr>
              <a:t>Графа </a:t>
            </a:r>
            <a:r>
              <a:rPr lang="ru-RU" altLang="ru-RU" sz="500" b="1" dirty="0">
                <a:latin typeface="+mn-lt"/>
                <a:cs typeface="Times New Roman" panose="02020603050405020304" pitchFamily="18" charset="0"/>
              </a:rPr>
              <a:t>10,(Исполнено денежных обязательств)  </a:t>
            </a:r>
            <a:r>
              <a:rPr lang="ru-RU" altLang="ru-RU" sz="500" b="1">
                <a:latin typeface="+mn-lt"/>
                <a:cs typeface="Times New Roman" panose="02020603050405020304" pitchFamily="18" charset="0"/>
              </a:rPr>
              <a:t>отчета </a:t>
            </a:r>
            <a:r>
              <a:rPr lang="ru-RU" altLang="ru-RU" sz="500" b="1" smtClean="0">
                <a:latin typeface="+mn-lt"/>
                <a:cs typeface="Times New Roman" panose="02020603050405020304" pitchFamily="18" charset="0"/>
              </a:rPr>
              <a:t>ф.0503128-НП </a:t>
            </a:r>
            <a:r>
              <a:rPr lang="ru-RU" altLang="ru-RU" sz="500" b="1" dirty="0">
                <a:latin typeface="+mn-lt"/>
                <a:cs typeface="Times New Roman" panose="02020603050405020304" pitchFamily="18" charset="0"/>
              </a:rPr>
              <a:t>= равняется графе  4 (Бюджетная деятельность) раздела 2 Выбытия  </a:t>
            </a:r>
            <a:r>
              <a:rPr lang="ru-RU" altLang="ru-RU" sz="500" b="1" dirty="0" smtClean="0">
                <a:latin typeface="+mn-lt"/>
                <a:cs typeface="Times New Roman" panose="02020603050405020304" pitchFamily="18" charset="0"/>
              </a:rPr>
              <a:t>отчета  ф.0503151</a:t>
            </a:r>
            <a:endParaRPr lang="ru-RU" altLang="ru-RU" sz="500" b="1" dirty="0">
              <a:latin typeface="+mn-lt"/>
              <a:cs typeface="Times New Roman" panose="02020603050405020304" pitchFamily="18" charset="0"/>
            </a:endParaRPr>
          </a:p>
          <a:p>
            <a:pPr algn="just"/>
            <a:endParaRPr lang="ru-RU" altLang="ru-RU" sz="500" b="1" dirty="0">
              <a:cs typeface="Times New Roman" panose="02020603050405020304" pitchFamily="18" charset="0"/>
            </a:endParaRPr>
          </a:p>
          <a:p>
            <a:pPr algn="ctr"/>
            <a:endParaRPr lang="ru-RU" altLang="ru-RU" sz="600" dirty="0">
              <a:latin typeface="+mj-lt"/>
              <a:cs typeface="Times New Roman" panose="02020603050405020304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639038"/>
              </p:ext>
            </p:extLst>
          </p:nvPr>
        </p:nvGraphicFramePr>
        <p:xfrm>
          <a:off x="139700" y="3070225"/>
          <a:ext cx="4038600" cy="425181"/>
        </p:xfrm>
        <a:graphic>
          <a:graphicData uri="http://schemas.openxmlformats.org/drawingml/2006/table">
            <a:tbl>
              <a:tblPr/>
              <a:tblGrid>
                <a:gridCol w="208893"/>
                <a:gridCol w="348155"/>
                <a:gridCol w="204952"/>
                <a:gridCol w="3276600"/>
              </a:tblGrid>
              <a:tr h="65359">
                <a:tc>
                  <a:txBody>
                    <a:bodyPr/>
                    <a:lstStyle/>
                    <a:p>
                      <a:pPr algn="ctr" fontAlgn="b"/>
                      <a:r>
                        <a:rPr lang="ru-RU" sz="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0401</a:t>
                      </a:r>
                    </a:p>
                  </a:txBody>
                  <a:tcPr marL="4462" marR="4462" marT="4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771P254610</a:t>
                      </a:r>
                    </a:p>
                  </a:txBody>
                  <a:tcPr marL="4462" marR="4462" marT="4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323</a:t>
                      </a:r>
                    </a:p>
                  </a:txBody>
                  <a:tcPr marL="4462" marR="4462" marT="4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4 434 973,00</a:t>
                      </a:r>
                    </a:p>
                  </a:txBody>
                  <a:tcPr marL="4462" marR="4462" marT="4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5359">
                <a:tc>
                  <a:txBody>
                    <a:bodyPr/>
                    <a:lstStyle/>
                    <a:p>
                      <a:pPr algn="ctr" fontAlgn="b"/>
                      <a:r>
                        <a:rPr lang="ru-RU" sz="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0401</a:t>
                      </a:r>
                    </a:p>
                  </a:txBody>
                  <a:tcPr marL="4462" marR="4462" marT="4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771P352940</a:t>
                      </a:r>
                    </a:p>
                  </a:txBody>
                  <a:tcPr marL="4462" marR="4462" marT="4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323</a:t>
                      </a:r>
                    </a:p>
                  </a:txBody>
                  <a:tcPr marL="4462" marR="4462" marT="4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12 139 750,50</a:t>
                      </a:r>
                    </a:p>
                  </a:txBody>
                  <a:tcPr marL="4462" marR="4462" marT="4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8071">
                <a:tc>
                  <a:txBody>
                    <a:bodyPr/>
                    <a:lstStyle/>
                    <a:p>
                      <a:pPr algn="ctr" fontAlgn="b"/>
                      <a:r>
                        <a:rPr lang="ru-RU" sz="4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0405</a:t>
                      </a:r>
                    </a:p>
                  </a:txBody>
                  <a:tcPr marL="4462" marR="4462" marT="446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934I754803</a:t>
                      </a:r>
                    </a:p>
                  </a:txBody>
                  <a:tcPr marL="4462" marR="4462" marT="446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4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611</a:t>
                      </a:r>
                    </a:p>
                  </a:txBody>
                  <a:tcPr marL="4462" marR="4462" marT="446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815 000,00</a:t>
                      </a:r>
                    </a:p>
                  </a:txBody>
                  <a:tcPr marL="4462" marR="4462" marT="4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5359">
                <a:tc>
                  <a:txBody>
                    <a:bodyPr/>
                    <a:lstStyle/>
                    <a:p>
                      <a:pPr algn="ctr" fontAlgn="b"/>
                      <a:r>
                        <a:rPr lang="ru-RU" sz="4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0405</a:t>
                      </a:r>
                    </a:p>
                  </a:txBody>
                  <a:tcPr marL="4462" marR="4462" marT="446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934I7</a:t>
                      </a:r>
                      <a:r>
                        <a:rPr lang="ru-RU" sz="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Д4803</a:t>
                      </a:r>
                    </a:p>
                  </a:txBody>
                  <a:tcPr marL="4462" marR="4462" marT="446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4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611</a:t>
                      </a:r>
                    </a:p>
                  </a:txBody>
                  <a:tcPr marL="4462" marR="4462" marT="446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955 000,00</a:t>
                      </a:r>
                    </a:p>
                  </a:txBody>
                  <a:tcPr marL="4462" marR="4462" marT="4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5359">
                <a:tc>
                  <a:txBody>
                    <a:bodyPr/>
                    <a:lstStyle/>
                    <a:p>
                      <a:pPr algn="ctr" fontAlgn="b"/>
                      <a:r>
                        <a:rPr lang="ru-RU" sz="4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0405</a:t>
                      </a:r>
                    </a:p>
                  </a:txBody>
                  <a:tcPr marL="4462" marR="4462" marT="446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935I746440</a:t>
                      </a:r>
                    </a:p>
                  </a:txBody>
                  <a:tcPr marL="4462" marR="4462" marT="446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4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631</a:t>
                      </a:r>
                    </a:p>
                  </a:txBody>
                  <a:tcPr marL="4462" marR="4462" marT="446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990 637,60</a:t>
                      </a:r>
                    </a:p>
                  </a:txBody>
                  <a:tcPr marL="4462" marR="4462" marT="4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5359">
                <a:tc>
                  <a:txBody>
                    <a:bodyPr/>
                    <a:lstStyle/>
                    <a:p>
                      <a:pPr algn="ctr" fontAlgn="b"/>
                      <a:r>
                        <a:rPr lang="ru-RU" sz="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0407</a:t>
                      </a:r>
                    </a:p>
                  </a:txBody>
                  <a:tcPr marL="4462" marR="4462" marT="446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883G</a:t>
                      </a:r>
                      <a:r>
                        <a:rPr lang="ru-RU" sz="4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А54290</a:t>
                      </a:r>
                    </a:p>
                  </a:txBody>
                  <a:tcPr marL="4462" marR="4462" marT="446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4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611</a:t>
                      </a:r>
                    </a:p>
                  </a:txBody>
                  <a:tcPr marL="4462" marR="4462" marT="446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2 000 000,00</a:t>
                      </a:r>
                    </a:p>
                  </a:txBody>
                  <a:tcPr marL="4462" marR="4462" marT="4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cxnSp>
        <p:nvCxnSpPr>
          <p:cNvPr id="10" name="Прямая со стрелкой 9"/>
          <p:cNvCxnSpPr/>
          <p:nvPr/>
        </p:nvCxnSpPr>
        <p:spPr>
          <a:xfrm flipV="1">
            <a:off x="221346" y="2380893"/>
            <a:ext cx="9164" cy="7458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V="1">
            <a:off x="476250" y="2384425"/>
            <a:ext cx="13307" cy="7248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V="1">
            <a:off x="773565" y="2384425"/>
            <a:ext cx="0" cy="7248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4025900" y="2384425"/>
            <a:ext cx="0" cy="6858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5305385" y="2994025"/>
            <a:ext cx="4445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000" b="1" dirty="0" smtClean="0"/>
              <a:t>8</a:t>
            </a:r>
            <a:endParaRPr lang="ru-RU" sz="1000" b="1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 rot="10800000" flipH="1" flipV="1">
            <a:off x="3187700" y="1"/>
            <a:ext cx="2578100" cy="39734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700" dirty="0" smtClean="0">
                <a:solidFill>
                  <a:srgbClr val="114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Соответствие </a:t>
            </a:r>
            <a:r>
              <a:rPr lang="ru-RU" sz="700" dirty="0">
                <a:solidFill>
                  <a:srgbClr val="114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данных отчетов</a:t>
            </a:r>
          </a:p>
          <a:p>
            <a:pPr algn="ctr"/>
            <a:r>
              <a:rPr lang="ru-RU" sz="700" dirty="0">
                <a:solidFill>
                  <a:srgbClr val="114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ф.0503151 и </a:t>
            </a:r>
            <a:r>
              <a:rPr lang="ru-RU" sz="700" dirty="0" smtClean="0">
                <a:solidFill>
                  <a:srgbClr val="114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0503128-НП </a:t>
            </a:r>
            <a:endParaRPr lang="ru-RU" sz="700" dirty="0">
              <a:solidFill>
                <a:srgbClr val="11437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altLang="ru-RU" sz="700" b="1" dirty="0" smtClean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7072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1298</TotalTime>
  <Words>743</Words>
  <Application>Microsoft Office PowerPoint</Application>
  <PresentationFormat>Произвольный</PresentationFormat>
  <Paragraphs>152</Paragraphs>
  <Slides>11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Arial (Заголовки)</vt:lpstr>
      <vt:lpstr>Calibri</vt:lpstr>
      <vt:lpstr>Times New Roman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евоывлд</dc:title>
  <dc:creator>Елизавета Арбатова</dc:creator>
  <cp:lastModifiedBy>Солманова Наталья Евгеньевна</cp:lastModifiedBy>
  <cp:revision>183</cp:revision>
  <dcterms:created xsi:type="dcterms:W3CDTF">2019-07-31T16:47:50Z</dcterms:created>
  <dcterms:modified xsi:type="dcterms:W3CDTF">2020-07-08T10:28:02Z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2019-03-19T00:00:00Z</vt:filetime>
  </property>
  <property fmtid="{D5CDD505-2E9C-101B-9397-08002B2CF9AE}" pid="3" name="Creator">
    <vt:lpwstr>Adobe Illustrator CC 22.1 (Windows)</vt:lpwstr>
  </property>
  <property fmtid="{D5CDD505-2E9C-101B-9397-08002B2CF9AE}" pid="4" name="LastSaved">
    <vt:filetime>2019-07-31T00:00:00Z</vt:filetime>
  </property>
</Properties>
</file>