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78" r:id="rId1"/>
  </p:sldMasterIdLst>
  <p:notesMasterIdLst>
    <p:notesMasterId r:id="rId15"/>
  </p:notesMasterIdLst>
  <p:sldIdLst>
    <p:sldId id="256" r:id="rId2"/>
    <p:sldId id="300" r:id="rId3"/>
    <p:sldId id="311" r:id="rId4"/>
    <p:sldId id="283" r:id="rId5"/>
    <p:sldId id="302" r:id="rId6"/>
    <p:sldId id="314" r:id="rId7"/>
    <p:sldId id="309" r:id="rId8"/>
    <p:sldId id="312" r:id="rId9"/>
    <p:sldId id="308" r:id="rId10"/>
    <p:sldId id="313" r:id="rId11"/>
    <p:sldId id="315" r:id="rId12"/>
    <p:sldId id="276" r:id="rId13"/>
    <p:sldId id="306" r:id="rId14"/>
  </p:sldIdLst>
  <p:sldSz cx="5765800" cy="3244850"/>
  <p:notesSz cx="5765800" cy="3244850"/>
  <p:embeddedFontLst>
    <p:embeddedFont>
      <p:font typeface="Calibri" pitchFamily="34" charset="0"/>
      <p:regular r:id="rId16"/>
      <p:bold r:id="rId17"/>
      <p:italic r:id="rId18"/>
      <p:boldItalic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80FA9026-03D2-483A-8393-1ACB15160502}">
          <p14:sldIdLst>
            <p14:sldId id="256"/>
            <p14:sldId id="300"/>
            <p14:sldId id="311"/>
            <p14:sldId id="283"/>
            <p14:sldId id="302"/>
            <p14:sldId id="314"/>
            <p14:sldId id="309"/>
            <p14:sldId id="312"/>
            <p14:sldId id="308"/>
            <p14:sldId id="313"/>
            <p14:sldId id="315"/>
            <p14:sldId id="276"/>
            <p14:sldId id="30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CCFF"/>
    <a:srgbClr val="4978B1"/>
    <a:srgbClr val="FCFCFC"/>
    <a:srgbClr val="FFFFFF"/>
    <a:srgbClr val="C19229"/>
    <a:srgbClr val="E6E6E6"/>
    <a:srgbClr val="11437F"/>
    <a:srgbClr val="DDDDDD"/>
    <a:srgbClr val="003B59"/>
    <a:srgbClr val="ECD6A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2630" autoAdjust="0"/>
  </p:normalViewPr>
  <p:slideViewPr>
    <p:cSldViewPr>
      <p:cViewPr>
        <p:scale>
          <a:sx n="150" d="100"/>
          <a:sy n="150" d="100"/>
        </p:scale>
        <p:origin x="-1404" y="-384"/>
      </p:cViewPr>
      <p:guideLst>
        <p:guide orient="horz" pos="2880"/>
        <p:guide pos="2152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CBA3A-4016-4326-8AC3-4CA1C77DF708}" type="datetimeFigureOut">
              <a:rPr lang="ru-RU" smtClean="0"/>
              <a:pPr/>
              <a:t>07.07.2021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B102A-EDC8-431F-B475-B3229B34ED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565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3B102A-EDC8-431F-B475-B3229B34ED8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0707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725" y="531044"/>
            <a:ext cx="4324350" cy="1129689"/>
          </a:xfrm>
        </p:spPr>
        <p:txBody>
          <a:bodyPr anchor="b"/>
          <a:lstStyle>
            <a:lvl1pPr algn="ctr">
              <a:defRPr sz="283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725" y="1704297"/>
            <a:ext cx="4324350" cy="783421"/>
          </a:xfrm>
        </p:spPr>
        <p:txBody>
          <a:bodyPr/>
          <a:lstStyle>
            <a:lvl1pPr marL="0" indent="0" algn="ctr">
              <a:buNone/>
              <a:defRPr sz="1135"/>
            </a:lvl1pPr>
            <a:lvl2pPr marL="216210" indent="0" algn="ctr">
              <a:buNone/>
              <a:defRPr sz="946"/>
            </a:lvl2pPr>
            <a:lvl3pPr marL="432420" indent="0" algn="ctr">
              <a:buNone/>
              <a:defRPr sz="851"/>
            </a:lvl3pPr>
            <a:lvl4pPr marL="648630" indent="0" algn="ctr">
              <a:buNone/>
              <a:defRPr sz="757"/>
            </a:lvl4pPr>
            <a:lvl5pPr marL="864840" indent="0" algn="ctr">
              <a:buNone/>
              <a:defRPr sz="757"/>
            </a:lvl5pPr>
            <a:lvl6pPr marL="1081049" indent="0" algn="ctr">
              <a:buNone/>
              <a:defRPr sz="757"/>
            </a:lvl6pPr>
            <a:lvl7pPr marL="1297259" indent="0" algn="ctr">
              <a:buNone/>
              <a:defRPr sz="757"/>
            </a:lvl7pPr>
            <a:lvl8pPr marL="1513469" indent="0" algn="ctr">
              <a:buNone/>
              <a:defRPr sz="757"/>
            </a:lvl8pPr>
            <a:lvl9pPr marL="1729679" indent="0" algn="ctr">
              <a:buNone/>
              <a:defRPr sz="757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4721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2131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26150" y="172758"/>
            <a:ext cx="1243251" cy="27498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6399" y="172758"/>
            <a:ext cx="3657679" cy="27498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4970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7/7/2021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69479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860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395" y="808960"/>
            <a:ext cx="4973003" cy="1349767"/>
          </a:xfrm>
        </p:spPr>
        <p:txBody>
          <a:bodyPr anchor="b"/>
          <a:lstStyle>
            <a:lvl1pPr>
              <a:defRPr sz="283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3395" y="2171496"/>
            <a:ext cx="4973003" cy="709811"/>
          </a:xfrm>
        </p:spPr>
        <p:txBody>
          <a:bodyPr/>
          <a:lstStyle>
            <a:lvl1pPr marL="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1pPr>
            <a:lvl2pPr marL="216210" indent="0">
              <a:buNone/>
              <a:defRPr sz="946">
                <a:solidFill>
                  <a:schemeClr val="tx1">
                    <a:tint val="75000"/>
                  </a:schemeClr>
                </a:solidFill>
              </a:defRPr>
            </a:lvl2pPr>
            <a:lvl3pPr marL="432420" indent="0">
              <a:buNone/>
              <a:defRPr sz="851">
                <a:solidFill>
                  <a:schemeClr val="tx1">
                    <a:tint val="75000"/>
                  </a:schemeClr>
                </a:solidFill>
              </a:defRPr>
            </a:lvl3pPr>
            <a:lvl4pPr marL="648630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4pPr>
            <a:lvl5pPr marL="864840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5pPr>
            <a:lvl6pPr marL="108104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6pPr>
            <a:lvl7pPr marL="129725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7pPr>
            <a:lvl8pPr marL="151346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8pPr>
            <a:lvl9pPr marL="172967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5007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6399" y="863791"/>
            <a:ext cx="2450465" cy="20588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18936" y="863791"/>
            <a:ext cx="2450465" cy="20588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7763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149" y="172758"/>
            <a:ext cx="4973003" cy="627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150" y="795439"/>
            <a:ext cx="2439203" cy="389832"/>
          </a:xfrm>
        </p:spPr>
        <p:txBody>
          <a:bodyPr anchor="b"/>
          <a:lstStyle>
            <a:lvl1pPr marL="0" indent="0">
              <a:buNone/>
              <a:defRPr sz="1135" b="1"/>
            </a:lvl1pPr>
            <a:lvl2pPr marL="216210" indent="0">
              <a:buNone/>
              <a:defRPr sz="946" b="1"/>
            </a:lvl2pPr>
            <a:lvl3pPr marL="432420" indent="0">
              <a:buNone/>
              <a:defRPr sz="851" b="1"/>
            </a:lvl3pPr>
            <a:lvl4pPr marL="648630" indent="0">
              <a:buNone/>
              <a:defRPr sz="757" b="1"/>
            </a:lvl4pPr>
            <a:lvl5pPr marL="864840" indent="0">
              <a:buNone/>
              <a:defRPr sz="757" b="1"/>
            </a:lvl5pPr>
            <a:lvl6pPr marL="1081049" indent="0">
              <a:buNone/>
              <a:defRPr sz="757" b="1"/>
            </a:lvl6pPr>
            <a:lvl7pPr marL="1297259" indent="0">
              <a:buNone/>
              <a:defRPr sz="757" b="1"/>
            </a:lvl7pPr>
            <a:lvl8pPr marL="1513469" indent="0">
              <a:buNone/>
              <a:defRPr sz="757" b="1"/>
            </a:lvl8pPr>
            <a:lvl9pPr marL="1729679" indent="0">
              <a:buNone/>
              <a:defRPr sz="75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7150" y="1185272"/>
            <a:ext cx="2439203" cy="17433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18936" y="795439"/>
            <a:ext cx="2451216" cy="389832"/>
          </a:xfrm>
        </p:spPr>
        <p:txBody>
          <a:bodyPr anchor="b"/>
          <a:lstStyle>
            <a:lvl1pPr marL="0" indent="0">
              <a:buNone/>
              <a:defRPr sz="1135" b="1"/>
            </a:lvl1pPr>
            <a:lvl2pPr marL="216210" indent="0">
              <a:buNone/>
              <a:defRPr sz="946" b="1"/>
            </a:lvl2pPr>
            <a:lvl3pPr marL="432420" indent="0">
              <a:buNone/>
              <a:defRPr sz="851" b="1"/>
            </a:lvl3pPr>
            <a:lvl4pPr marL="648630" indent="0">
              <a:buNone/>
              <a:defRPr sz="757" b="1"/>
            </a:lvl4pPr>
            <a:lvl5pPr marL="864840" indent="0">
              <a:buNone/>
              <a:defRPr sz="757" b="1"/>
            </a:lvl5pPr>
            <a:lvl6pPr marL="1081049" indent="0">
              <a:buNone/>
              <a:defRPr sz="757" b="1"/>
            </a:lvl6pPr>
            <a:lvl7pPr marL="1297259" indent="0">
              <a:buNone/>
              <a:defRPr sz="757" b="1"/>
            </a:lvl7pPr>
            <a:lvl8pPr marL="1513469" indent="0">
              <a:buNone/>
              <a:defRPr sz="757" b="1"/>
            </a:lvl8pPr>
            <a:lvl9pPr marL="1729679" indent="0">
              <a:buNone/>
              <a:defRPr sz="75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918936" y="1185272"/>
            <a:ext cx="2451216" cy="17433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0998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4184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06734-726E-46B9-B3CD-75FDA00F97BD}" type="datetime1">
              <a:rPr lang="ru-RU" smtClean="0"/>
              <a:pPr/>
              <a:t>07.07.2021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6C436-0D4A-4340-A2B7-930FFE7E9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410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150" y="216323"/>
            <a:ext cx="1859620" cy="757132"/>
          </a:xfrm>
        </p:spPr>
        <p:txBody>
          <a:bodyPr anchor="b"/>
          <a:lstStyle>
            <a:lvl1pPr>
              <a:defRPr sz="151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1216" y="467198"/>
            <a:ext cx="2918936" cy="2305947"/>
          </a:xfrm>
        </p:spPr>
        <p:txBody>
          <a:bodyPr/>
          <a:lstStyle>
            <a:lvl1pPr>
              <a:defRPr sz="1513"/>
            </a:lvl1pPr>
            <a:lvl2pPr>
              <a:defRPr sz="1324"/>
            </a:lvl2pPr>
            <a:lvl3pPr>
              <a:defRPr sz="1135"/>
            </a:lvl3pPr>
            <a:lvl4pPr>
              <a:defRPr sz="946"/>
            </a:lvl4pPr>
            <a:lvl5pPr>
              <a:defRPr sz="946"/>
            </a:lvl5pPr>
            <a:lvl6pPr>
              <a:defRPr sz="946"/>
            </a:lvl6pPr>
            <a:lvl7pPr>
              <a:defRPr sz="946"/>
            </a:lvl7pPr>
            <a:lvl8pPr>
              <a:defRPr sz="946"/>
            </a:lvl8pPr>
            <a:lvl9pPr>
              <a:defRPr sz="94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7150" y="973455"/>
            <a:ext cx="1859620" cy="1803446"/>
          </a:xfrm>
        </p:spPr>
        <p:txBody>
          <a:bodyPr/>
          <a:lstStyle>
            <a:lvl1pPr marL="0" indent="0">
              <a:buNone/>
              <a:defRPr sz="757"/>
            </a:lvl1pPr>
            <a:lvl2pPr marL="216210" indent="0">
              <a:buNone/>
              <a:defRPr sz="662"/>
            </a:lvl2pPr>
            <a:lvl3pPr marL="432420" indent="0">
              <a:buNone/>
              <a:defRPr sz="567"/>
            </a:lvl3pPr>
            <a:lvl4pPr marL="648630" indent="0">
              <a:buNone/>
              <a:defRPr sz="473"/>
            </a:lvl4pPr>
            <a:lvl5pPr marL="864840" indent="0">
              <a:buNone/>
              <a:defRPr sz="473"/>
            </a:lvl5pPr>
            <a:lvl6pPr marL="1081049" indent="0">
              <a:buNone/>
              <a:defRPr sz="473"/>
            </a:lvl6pPr>
            <a:lvl7pPr marL="1297259" indent="0">
              <a:buNone/>
              <a:defRPr sz="473"/>
            </a:lvl7pPr>
            <a:lvl8pPr marL="1513469" indent="0">
              <a:buNone/>
              <a:defRPr sz="473"/>
            </a:lvl8pPr>
            <a:lvl9pPr marL="1729679" indent="0">
              <a:buNone/>
              <a:defRPr sz="47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545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150" y="216323"/>
            <a:ext cx="1859620" cy="757132"/>
          </a:xfrm>
        </p:spPr>
        <p:txBody>
          <a:bodyPr anchor="b"/>
          <a:lstStyle>
            <a:lvl1pPr>
              <a:defRPr sz="151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51216" y="467198"/>
            <a:ext cx="2918936" cy="2305947"/>
          </a:xfrm>
        </p:spPr>
        <p:txBody>
          <a:bodyPr/>
          <a:lstStyle>
            <a:lvl1pPr marL="0" indent="0">
              <a:buNone/>
              <a:defRPr sz="1513"/>
            </a:lvl1pPr>
            <a:lvl2pPr marL="216210" indent="0">
              <a:buNone/>
              <a:defRPr sz="1324"/>
            </a:lvl2pPr>
            <a:lvl3pPr marL="432420" indent="0">
              <a:buNone/>
              <a:defRPr sz="1135"/>
            </a:lvl3pPr>
            <a:lvl4pPr marL="648630" indent="0">
              <a:buNone/>
              <a:defRPr sz="946"/>
            </a:lvl4pPr>
            <a:lvl5pPr marL="864840" indent="0">
              <a:buNone/>
              <a:defRPr sz="946"/>
            </a:lvl5pPr>
            <a:lvl6pPr marL="1081049" indent="0">
              <a:buNone/>
              <a:defRPr sz="946"/>
            </a:lvl6pPr>
            <a:lvl7pPr marL="1297259" indent="0">
              <a:buNone/>
              <a:defRPr sz="946"/>
            </a:lvl7pPr>
            <a:lvl8pPr marL="1513469" indent="0">
              <a:buNone/>
              <a:defRPr sz="946"/>
            </a:lvl8pPr>
            <a:lvl9pPr marL="1729679" indent="0">
              <a:buNone/>
              <a:defRPr sz="946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7150" y="973455"/>
            <a:ext cx="1859620" cy="1803446"/>
          </a:xfrm>
        </p:spPr>
        <p:txBody>
          <a:bodyPr/>
          <a:lstStyle>
            <a:lvl1pPr marL="0" indent="0">
              <a:buNone/>
              <a:defRPr sz="757"/>
            </a:lvl1pPr>
            <a:lvl2pPr marL="216210" indent="0">
              <a:buNone/>
              <a:defRPr sz="662"/>
            </a:lvl2pPr>
            <a:lvl3pPr marL="432420" indent="0">
              <a:buNone/>
              <a:defRPr sz="567"/>
            </a:lvl3pPr>
            <a:lvl4pPr marL="648630" indent="0">
              <a:buNone/>
              <a:defRPr sz="473"/>
            </a:lvl4pPr>
            <a:lvl5pPr marL="864840" indent="0">
              <a:buNone/>
              <a:defRPr sz="473"/>
            </a:lvl5pPr>
            <a:lvl6pPr marL="1081049" indent="0">
              <a:buNone/>
              <a:defRPr sz="473"/>
            </a:lvl6pPr>
            <a:lvl7pPr marL="1297259" indent="0">
              <a:buNone/>
              <a:defRPr sz="473"/>
            </a:lvl7pPr>
            <a:lvl8pPr marL="1513469" indent="0">
              <a:buNone/>
              <a:defRPr sz="473"/>
            </a:lvl8pPr>
            <a:lvl9pPr marL="1729679" indent="0">
              <a:buNone/>
              <a:defRPr sz="47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206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399" y="172758"/>
            <a:ext cx="4973003" cy="627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6399" y="863791"/>
            <a:ext cx="4973003" cy="2058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96399" y="3007496"/>
            <a:ext cx="1297305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7/7/2021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09921" y="3007496"/>
            <a:ext cx="1945958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072096" y="3007496"/>
            <a:ext cx="1297305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700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432420" rtl="0" eaLnBrk="1" latinLnBrk="0" hangingPunct="1">
        <a:lnSpc>
          <a:spcPct val="90000"/>
        </a:lnSpc>
        <a:spcBef>
          <a:spcPct val="0"/>
        </a:spcBef>
        <a:buNone/>
        <a:defRPr sz="20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05" indent="-108105" algn="l" defTabSz="432420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2431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4052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46" kern="1200">
          <a:solidFill>
            <a:schemeClr val="tx1"/>
          </a:solidFill>
          <a:latin typeface="+mn-lt"/>
          <a:ea typeface="+mn-ea"/>
          <a:cs typeface="+mn-cs"/>
        </a:defRPr>
      </a:lvl3pPr>
      <a:lvl4pPr marL="75673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4pPr>
      <a:lvl5pPr marL="97294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5pPr>
      <a:lvl6pPr marL="118915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6pPr>
      <a:lvl7pPr marL="140536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7pPr>
      <a:lvl8pPr marL="162157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8pPr>
      <a:lvl9pPr marL="183778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1pPr>
      <a:lvl2pPr marL="21621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2pPr>
      <a:lvl3pPr marL="43242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3pPr>
      <a:lvl4pPr marL="64863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4pPr>
      <a:lvl5pPr marL="86484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5pPr>
      <a:lvl6pPr marL="108104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6pPr>
      <a:lvl7pPr marL="129725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7pPr>
      <a:lvl8pPr marL="151346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8pPr>
      <a:lvl9pPr marL="172967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tDnDiag">
          <a:fgClr>
            <a:srgbClr val="E6E6E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19471" y="227722"/>
            <a:ext cx="1240523" cy="27525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0" y="3029406"/>
            <a:ext cx="22940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</a:rPr>
              <a:t>www.roskazna.ru</a:t>
            </a:r>
            <a:endParaRPr lang="ru-RU" sz="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92500" y="3029406"/>
            <a:ext cx="2286000" cy="3385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r"/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</a:rPr>
              <a:t> г. Ульяновск май 2021</a:t>
            </a:r>
          </a:p>
          <a:p>
            <a:pPr algn="r"/>
            <a:r>
              <a:rPr lang="ru-RU" sz="8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</a:rPr>
              <a:t>год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900" y="2308224"/>
            <a:ext cx="4157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err="1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Жаднова</a:t>
            </a:r>
            <a:r>
              <a:rPr lang="ru-RU" sz="800" b="1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 Ивановна</a:t>
            </a:r>
            <a:endParaRPr lang="ru-RU" sz="800" b="1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800" dirty="0" smtClean="0">
                <a:solidFill>
                  <a:srgbClr val="1143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казначей Отдела  бюджетного учета  и отчетности  по операциям бюджетов</a:t>
            </a:r>
            <a:endParaRPr lang="ru-RU" sz="800" dirty="0">
              <a:solidFill>
                <a:srgbClr val="1143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bject 2"/>
          <p:cNvSpPr/>
          <p:nvPr/>
        </p:nvSpPr>
        <p:spPr>
          <a:xfrm>
            <a:off x="1" y="2681267"/>
            <a:ext cx="2654299" cy="15652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"/>
          <p:cNvSpPr/>
          <p:nvPr/>
        </p:nvSpPr>
        <p:spPr>
          <a:xfrm flipV="1">
            <a:off x="0" y="250825"/>
            <a:ext cx="4416425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90065" y="59214"/>
            <a:ext cx="336550" cy="3440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5474" y="197667"/>
            <a:ext cx="258654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000" b="1" i="1" cap="all" spc="46" dirty="0" err="1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Уфк</a:t>
            </a:r>
            <a:r>
              <a:rPr lang="ru-RU" altLang="ru-RU" sz="1000" b="1" i="1" cap="all" spc="46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  по ульяновской области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29795" y="758329"/>
            <a:ext cx="4685353" cy="1368152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>
                <a:solidFill>
                  <a:schemeClr val="tx2">
                    <a:lumMod val="50000"/>
                  </a:schemeClr>
                </a:solidFill>
              </a:rPr>
              <a:t>Особенности составления и представления ф.0531377</a:t>
            </a:r>
          </a:p>
          <a:p>
            <a:pPr algn="ctr"/>
            <a:r>
              <a:rPr lang="ru-RU" sz="1300" b="1" dirty="0">
                <a:solidFill>
                  <a:schemeClr val="tx2">
                    <a:lumMod val="50000"/>
                  </a:schemeClr>
                </a:solidFill>
              </a:rPr>
              <a:t>«Оперативный баланс операций в системе казначейских платежей»</a:t>
            </a:r>
          </a:p>
          <a:p>
            <a:pPr algn="ctr"/>
            <a:endParaRPr lang="ru-RU" sz="1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/>
          <p:cNvSpPr/>
          <p:nvPr/>
        </p:nvSpPr>
        <p:spPr>
          <a:xfrm flipV="1">
            <a:off x="0" y="250825"/>
            <a:ext cx="5765800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139700" y="53333"/>
            <a:ext cx="336550" cy="344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863" y="92948"/>
            <a:ext cx="38036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00" b="1" i="1" cap="all" spc="46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Уфк</a:t>
            </a:r>
            <a:r>
              <a:rPr lang="ru-RU" altLang="ru-RU" sz="1000" b="1" i="1" cap="all" spc="46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 по ульяновской области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t="26634" r="10246" b="8475"/>
          <a:stretch/>
        </p:blipFill>
        <p:spPr bwMode="auto">
          <a:xfrm>
            <a:off x="69043" y="302699"/>
            <a:ext cx="5627712" cy="1631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4"/>
          <a:srcRect t="27090" r="8973" b="12412"/>
          <a:stretch/>
        </p:blipFill>
        <p:spPr bwMode="auto">
          <a:xfrm>
            <a:off x="81028" y="1262385"/>
            <a:ext cx="5691212" cy="17912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 rot="10800000" flipH="1" flipV="1">
            <a:off x="2990981" y="0"/>
            <a:ext cx="2705774" cy="339409"/>
          </a:xfrm>
          <a:prstGeom prst="roundRect">
            <a:avLst/>
          </a:prstGeom>
          <a:solidFill>
            <a:srgbClr val="FCFCFC">
              <a:alpha val="25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7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0" hangingPunct="0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Сверка Пассива «Оперативного баланса операций»</a:t>
            </a:r>
          </a:p>
          <a:p>
            <a:pPr algn="ctr" eaLnBrk="0" hangingPunct="0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(ф. 0531377) с «Банковскими выписками» и «Главной книгой по СКП» (ф.0504072)</a:t>
            </a:r>
            <a:endParaRPr lang="ru-RU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2810892" y="382021"/>
            <a:ext cx="576064" cy="88276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2810892" y="565251"/>
            <a:ext cx="648072" cy="58063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2810892" y="866341"/>
            <a:ext cx="720080" cy="1548172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 flipV="1">
            <a:off x="2810892" y="614313"/>
            <a:ext cx="1584176" cy="1008112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4000" contrast="-10000"/>
                    </a14:imgEffect>
                  </a14:imgLayer>
                </a14:imgProps>
              </a:ext>
            </a:extLst>
          </a:blip>
          <a:srcRect l="1693" t="8307" r="69404" b="29539"/>
          <a:stretch/>
        </p:blipFill>
        <p:spPr bwMode="auto">
          <a:xfrm>
            <a:off x="2580" y="565250"/>
            <a:ext cx="1584176" cy="1765285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3500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7"/>
          <a:srcRect l="5343" t="20447" r="5853" b="53967"/>
          <a:stretch/>
        </p:blipFill>
        <p:spPr bwMode="auto">
          <a:xfrm>
            <a:off x="0" y="2487842"/>
            <a:ext cx="4755108" cy="720080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  <a:alpha val="22000"/>
              </a:schemeClr>
            </a:solidFill>
          </a:ln>
          <a:effectLst>
            <a:outerShdw blurRad="25400" dist="50800" dir="16980000" sx="102000" sy="102000" algn="ctr" rotWithShape="0">
              <a:srgbClr val="000000">
                <a:alpha val="32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cxnSp>
        <p:nvCxnSpPr>
          <p:cNvPr id="60" name="Прямая со стрелкой 59"/>
          <p:cNvCxnSpPr/>
          <p:nvPr/>
        </p:nvCxnSpPr>
        <p:spPr>
          <a:xfrm flipH="1" flipV="1">
            <a:off x="2810892" y="2414513"/>
            <a:ext cx="2494494" cy="198402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2810892" y="2414513"/>
            <a:ext cx="1656184" cy="579512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1226716" y="397344"/>
            <a:ext cx="1224136" cy="577009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1226716" y="830337"/>
            <a:ext cx="1296144" cy="504056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1154708" y="685848"/>
            <a:ext cx="1368152" cy="504529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авая фигурная скобка 48"/>
          <p:cNvSpPr/>
          <p:nvPr/>
        </p:nvSpPr>
        <p:spPr>
          <a:xfrm>
            <a:off x="1154708" y="1478409"/>
            <a:ext cx="72008" cy="14401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3" name="Прямая со стрелкой 52"/>
          <p:cNvCxnSpPr/>
          <p:nvPr/>
        </p:nvCxnSpPr>
        <p:spPr>
          <a:xfrm flipH="1">
            <a:off x="1226716" y="902345"/>
            <a:ext cx="1296144" cy="648072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 flipV="1">
            <a:off x="2810892" y="902345"/>
            <a:ext cx="2520280" cy="72008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авая фигурная скобка 66"/>
          <p:cNvSpPr/>
          <p:nvPr/>
        </p:nvSpPr>
        <p:spPr>
          <a:xfrm>
            <a:off x="1144993" y="1640427"/>
            <a:ext cx="45719" cy="1260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9" name="Прямая со стрелкой 68"/>
          <p:cNvCxnSpPr/>
          <p:nvPr/>
        </p:nvCxnSpPr>
        <p:spPr>
          <a:xfrm flipH="1">
            <a:off x="1226716" y="938112"/>
            <a:ext cx="1296144" cy="765322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H="1" flipV="1">
            <a:off x="2810892" y="938350"/>
            <a:ext cx="2520280" cy="180020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flipH="1" flipV="1">
            <a:off x="2810892" y="1594551"/>
            <a:ext cx="2592288" cy="288033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 flipH="1" flipV="1">
            <a:off x="2785105" y="1696196"/>
            <a:ext cx="2520280" cy="351039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flipH="1" flipV="1">
            <a:off x="2810892" y="1982465"/>
            <a:ext cx="2494494" cy="175547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 flipH="1" flipV="1">
            <a:off x="2785106" y="2070239"/>
            <a:ext cx="2546066" cy="260296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9057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2"/>
          <p:cNvSpPr txBox="1">
            <a:spLocks noChangeArrowheads="1"/>
          </p:cNvSpPr>
          <p:nvPr/>
        </p:nvSpPr>
        <p:spPr bwMode="auto">
          <a:xfrm>
            <a:off x="5059340" y="3119413"/>
            <a:ext cx="160662" cy="13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3251" tIns="21626" rIns="43251" bIns="21626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C48B7B8-293E-4004-BF7E-583D7F4393B1}" type="slidenum">
              <a:rPr lang="en-US" altLang="ru-RU" sz="70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  <a:sym typeface="Lucida Grande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</a:t>
            </a:fld>
            <a:endParaRPr lang="en-US" altLang="ru-RU" sz="7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  <a:sym typeface="Lucida Grande"/>
            </a:endParaRPr>
          </a:p>
        </p:txBody>
      </p:sp>
      <p:sp>
        <p:nvSpPr>
          <p:cNvPr id="7" name="object 2"/>
          <p:cNvSpPr/>
          <p:nvPr/>
        </p:nvSpPr>
        <p:spPr>
          <a:xfrm flipV="1">
            <a:off x="0" y="0"/>
            <a:ext cx="5765800" cy="427993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/>
        </p:nvSpPr>
        <p:spPr>
          <a:xfrm>
            <a:off x="139700" y="53333"/>
            <a:ext cx="336550" cy="344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2863" y="92948"/>
            <a:ext cx="38036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00" b="1" i="1" cap="all" spc="46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Уфк</a:t>
            </a:r>
            <a:r>
              <a:rPr lang="ru-RU" altLang="ru-RU" sz="1000" b="1" i="1" cap="all" spc="46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 по ульяновской области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 rot="10800000" flipH="1" flipV="1">
            <a:off x="3026916" y="53334"/>
            <a:ext cx="2663643" cy="344010"/>
          </a:xfrm>
          <a:prstGeom prst="roundRect">
            <a:avLst/>
          </a:prstGeom>
          <a:solidFill>
            <a:srgbClr val="FCFCF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7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0" hangingPunct="0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«Оперативный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 операций в системе казначейских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платежей» (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 0531377) раздел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endParaRPr lang="ru-RU" sz="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3"/>
          <a:srcRect l="30606" t="31986" r="14593" b="14338"/>
          <a:stretch/>
        </p:blipFill>
        <p:spPr bwMode="auto">
          <a:xfrm>
            <a:off x="139700" y="470298"/>
            <a:ext cx="5479504" cy="2551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14727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/>
          <p:cNvSpPr/>
          <p:nvPr/>
        </p:nvSpPr>
        <p:spPr>
          <a:xfrm flipV="1">
            <a:off x="0" y="250825"/>
            <a:ext cx="5765800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Прямоугольник 10"/>
          <p:cNvSpPr/>
          <p:nvPr/>
        </p:nvSpPr>
        <p:spPr>
          <a:xfrm>
            <a:off x="502863" y="92948"/>
            <a:ext cx="38036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00" b="1" i="1" cap="all" spc="46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Уфк</a:t>
            </a:r>
            <a:r>
              <a:rPr lang="ru-RU" altLang="ru-RU" sz="1000" b="1" i="1" cap="all" spc="46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 по ульяновской области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object 5"/>
          <p:cNvSpPr/>
          <p:nvPr/>
        </p:nvSpPr>
        <p:spPr>
          <a:xfrm>
            <a:off x="139700" y="53333"/>
            <a:ext cx="336550" cy="344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 rot="10800000" flipH="1" flipV="1">
            <a:off x="3098837" y="24576"/>
            <a:ext cx="2638383" cy="344012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hangingPunct="0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Сверка Пассива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«Оперативного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баланса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операций»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hangingPunct="0"/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(ф. 0531377) с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«Банковскими выписками»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«Главной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книгой по 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СКП»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(ф.0504072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/>
          <p:nvPr/>
        </p:nvPicPr>
        <p:blipFill rotWithShape="1">
          <a:blip r:embed="rId3"/>
          <a:srcRect l="1551" t="30755" r="42193" b="10072"/>
          <a:stretch/>
        </p:blipFill>
        <p:spPr bwMode="auto">
          <a:xfrm>
            <a:off x="74589" y="470296"/>
            <a:ext cx="2592287" cy="25922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7" name="Рисунок 26"/>
          <p:cNvPicPr/>
          <p:nvPr/>
        </p:nvPicPr>
        <p:blipFill rotWithShape="1">
          <a:blip r:embed="rId4"/>
          <a:srcRect l="2585" t="11581" r="72803" b="74630"/>
          <a:stretch/>
        </p:blipFill>
        <p:spPr bwMode="auto">
          <a:xfrm>
            <a:off x="2666876" y="2270495"/>
            <a:ext cx="2916859" cy="5248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8" name="Рисунок 27"/>
          <p:cNvPicPr/>
          <p:nvPr/>
        </p:nvPicPr>
        <p:blipFill rotWithShape="1">
          <a:blip r:embed="rId5"/>
          <a:srcRect l="2792" t="28126" r="72596" b="68566"/>
          <a:stretch/>
        </p:blipFill>
        <p:spPr bwMode="auto">
          <a:xfrm>
            <a:off x="2666876" y="2795354"/>
            <a:ext cx="2916860" cy="145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0" name="Рисунок 39"/>
          <p:cNvPicPr/>
          <p:nvPr/>
        </p:nvPicPr>
        <p:blipFill rotWithShape="1">
          <a:blip r:embed="rId6"/>
          <a:srcRect l="20990" t="13235" r="21108" b="37868"/>
          <a:stretch/>
        </p:blipFill>
        <p:spPr bwMode="auto">
          <a:xfrm>
            <a:off x="2666876" y="427994"/>
            <a:ext cx="3070344" cy="1770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cxnSp>
        <p:nvCxnSpPr>
          <p:cNvPr id="64" name="Прямая со стрелкой 63"/>
          <p:cNvCxnSpPr/>
          <p:nvPr/>
        </p:nvCxnSpPr>
        <p:spPr>
          <a:xfrm flipH="1" flipV="1">
            <a:off x="2666876" y="830337"/>
            <a:ext cx="2880320" cy="1296144"/>
          </a:xfrm>
          <a:prstGeom prst="straightConnector1">
            <a:avLst/>
          </a:prstGeom>
          <a:ln w="95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 flipV="1">
            <a:off x="2666876" y="974353"/>
            <a:ext cx="2880320" cy="1008112"/>
          </a:xfrm>
          <a:prstGeom prst="straightConnector1">
            <a:avLst/>
          </a:prstGeom>
          <a:ln w="95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H="1">
            <a:off x="2522860" y="2757269"/>
            <a:ext cx="1800200" cy="233308"/>
          </a:xfrm>
          <a:prstGeom prst="straightConnector1">
            <a:avLst/>
          </a:prstGeom>
          <a:ln w="95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flipH="1" flipV="1">
            <a:off x="2492416" y="2873923"/>
            <a:ext cx="1830643" cy="1"/>
          </a:xfrm>
          <a:prstGeom prst="straightConnector1">
            <a:avLst/>
          </a:prstGeom>
          <a:ln w="952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3522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2"/>
          <p:cNvSpPr txBox="1">
            <a:spLocks noChangeArrowheads="1"/>
          </p:cNvSpPr>
          <p:nvPr/>
        </p:nvSpPr>
        <p:spPr bwMode="auto">
          <a:xfrm>
            <a:off x="5059340" y="3119413"/>
            <a:ext cx="160662" cy="13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3251" tIns="21626" rIns="43251" bIns="21626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C48B7B8-293E-4004-BF7E-583D7F4393B1}" type="slidenum">
              <a:rPr lang="en-US" altLang="ru-RU" sz="70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  <a:sym typeface="Lucida Grande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</a:t>
            </a:fld>
            <a:endParaRPr lang="en-US" altLang="ru-RU" sz="700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  <a:sym typeface="Lucida Grande"/>
            </a:endParaRPr>
          </a:p>
        </p:txBody>
      </p:sp>
      <p:sp>
        <p:nvSpPr>
          <p:cNvPr id="9" name="object 2"/>
          <p:cNvSpPr/>
          <p:nvPr/>
        </p:nvSpPr>
        <p:spPr>
          <a:xfrm flipV="1">
            <a:off x="0" y="0"/>
            <a:ext cx="5765800" cy="427993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/>
          <p:nvPr/>
        </p:nvSpPr>
        <p:spPr>
          <a:xfrm>
            <a:off x="139700" y="53333"/>
            <a:ext cx="336550" cy="344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2863" y="92948"/>
            <a:ext cx="38036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00" b="1" i="1" cap="all" spc="46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Уфк</a:t>
            </a:r>
            <a:r>
              <a:rPr lang="ru-RU" altLang="ru-RU" sz="1000" b="1" i="1" cap="all" spc="46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 по ульяновской области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 rot="10800000" flipH="1" flipV="1">
            <a:off x="3242940" y="44052"/>
            <a:ext cx="2448272" cy="344011"/>
          </a:xfrm>
          <a:prstGeom prst="roundRect">
            <a:avLst/>
          </a:prstGeom>
          <a:solidFill>
            <a:srgbClr val="FCFCF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«Оперативный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 операций в системе казначейских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платежей» (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 0531377) </a:t>
            </a:r>
            <a:endParaRPr lang="ru-RU" altLang="ru-RU" sz="9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3"/>
          <a:srcRect l="30128" t="34189" r="16923" b="32990"/>
          <a:stretch/>
        </p:blipFill>
        <p:spPr bwMode="auto">
          <a:xfrm>
            <a:off x="307975" y="460234"/>
            <a:ext cx="5239221" cy="2520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82937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3567529"/>
              </p:ext>
            </p:extLst>
          </p:nvPr>
        </p:nvGraphicFramePr>
        <p:xfrm>
          <a:off x="0" y="427993"/>
          <a:ext cx="5765800" cy="2812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5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32648">
                <a:tc>
                  <a:txBody>
                    <a:bodyPr/>
                    <a:lstStyle/>
                    <a:p>
                      <a:pPr marL="0" marR="0" indent="0" algn="l" defTabSz="43242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3242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3242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851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Отчет о движении</a:t>
                      </a: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43242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 fontAlgn="base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700" b="1" dirty="0" smtClean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3244" marR="43244" marT="21622" marB="216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9605">
                <a:tc>
                  <a:txBody>
                    <a:bodyPr/>
                    <a:lstStyle/>
                    <a:p>
                      <a:pPr marL="457200" indent="169863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70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endParaRPr lang="ru-RU" sz="7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44" marR="43244" marT="21622" marB="216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6" name="object 2"/>
          <p:cNvSpPr/>
          <p:nvPr/>
        </p:nvSpPr>
        <p:spPr>
          <a:xfrm flipV="1">
            <a:off x="0" y="250825"/>
            <a:ext cx="5765800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139700" y="53333"/>
            <a:ext cx="336550" cy="344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863" y="92948"/>
            <a:ext cx="38036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00" b="1" i="1" cap="all" spc="46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Уфк</a:t>
            </a:r>
            <a:r>
              <a:rPr lang="ru-RU" altLang="ru-RU" sz="1000" b="1" i="1" cap="all" spc="46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 по ульяновской области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 rot="10800000" flipH="1" flipV="1">
            <a:off x="3092804" y="79059"/>
            <a:ext cx="2590800" cy="260350"/>
          </a:xfrm>
          <a:prstGeom prst="roundRect">
            <a:avLst/>
          </a:prstGeom>
          <a:solidFill>
            <a:srgbClr val="FCFCF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7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Нормативно-правовая база</a:t>
            </a:r>
            <a:endParaRPr lang="ru-RU" alt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2660" y="504362"/>
            <a:ext cx="3816424" cy="720080"/>
          </a:xfrm>
          <a:prstGeom prst="roundRect">
            <a:avLst>
              <a:gd name="adj" fmla="val 5026"/>
            </a:avLst>
          </a:prstGeom>
          <a:solidFill>
            <a:schemeClr val="bg2">
              <a:lumMod val="75000"/>
            </a:schemeClr>
          </a:solidFill>
          <a:ln w="952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162226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 Министерства  финансов  Российской Федерации № 126н от 30.06.2020г. Федеральный стандарт бухгалтерского учета государственных финансов «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Отчетность по операциям системы казначейских платежей</a:t>
            </a:r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sz="9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2660" y="1334393"/>
            <a:ext cx="3816423" cy="72008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 Федерального   казначейства  Российской   Федерации  № 07-04-05/02-26807 от 22.12.2020г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составлении и представлении бюджетной и казначейской отчетности в 2021 </a:t>
            </a:r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году»</a:t>
            </a:r>
            <a:endParaRPr lang="ru-RU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2658" y="2126481"/>
            <a:ext cx="3816423" cy="769441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Федерального казначейства Российской Федерации № 07-04-05/02-28157 от 31.12.2021г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особенностях ведения в 2021 году казначейского учета и составления и представления бюджетной отчетности и отчетности по операциям системы казначейских </a:t>
            </a:r>
            <a:r>
              <a:rPr lang="ru-RU" sz="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платежей»</a:t>
            </a:r>
            <a:endParaRPr lang="ru-RU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851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94267416"/>
              </p:ext>
            </p:extLst>
          </p:nvPr>
        </p:nvGraphicFramePr>
        <p:xfrm>
          <a:off x="0" y="427993"/>
          <a:ext cx="5765800" cy="2812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5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32648">
                <a:tc>
                  <a:txBody>
                    <a:bodyPr/>
                    <a:lstStyle/>
                    <a:p>
                      <a:pPr marL="0" marR="0" indent="0" algn="just" defTabSz="43242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just" defTabSz="43242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endParaRPr lang="ru-RU" sz="800" b="1" dirty="0" smtClean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3244" marR="43244" marT="21622" marB="216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9605">
                <a:tc>
                  <a:txBody>
                    <a:bodyPr/>
                    <a:lstStyle/>
                    <a:p>
                      <a:pPr marL="457200" indent="169863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endParaRPr lang="ru-RU" sz="7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44" marR="43244" marT="21622" marB="216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6" name="object 2"/>
          <p:cNvSpPr/>
          <p:nvPr/>
        </p:nvSpPr>
        <p:spPr>
          <a:xfrm flipV="1">
            <a:off x="0" y="250825"/>
            <a:ext cx="5765800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139700" y="53333"/>
            <a:ext cx="336550" cy="344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863" y="92948"/>
            <a:ext cx="38036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00" b="1" i="1" cap="all" spc="46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Уфк</a:t>
            </a:r>
            <a:r>
              <a:rPr lang="ru-RU" altLang="ru-RU" sz="1000" b="1" i="1" cap="all" spc="46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 по ульяновской области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 rot="10800000" flipH="1" flipV="1">
            <a:off x="3092804" y="79059"/>
            <a:ext cx="2590800" cy="260350"/>
          </a:xfrm>
          <a:prstGeom prst="roundRect">
            <a:avLst/>
          </a:prstGeom>
          <a:solidFill>
            <a:srgbClr val="FCFCF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7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Нормативно-правовая база</a:t>
            </a:r>
            <a:endParaRPr lang="ru-RU" alt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76250" y="686321"/>
            <a:ext cx="4998938" cy="201622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Приказом Министерства финансов Российской Федерации от 30.06.2020г.  № 126н утвержден стандарт бухгалтерского учета государственных финансов «Отчетность по операциям системы казначейских платежей», который применяется при составлении отчетности по операциям казначейских платежей, начиная с отчетности 2021 года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830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055" y="3045301"/>
            <a:ext cx="5752465" cy="0"/>
          </a:xfrm>
          <a:custGeom>
            <a:avLst/>
            <a:gdLst/>
            <a:ahLst/>
            <a:cxnLst/>
            <a:rect l="l" t="t" r="r" b="b"/>
            <a:pathLst>
              <a:path w="5752465">
                <a:moveTo>
                  <a:pt x="0" y="0"/>
                </a:moveTo>
                <a:lnTo>
                  <a:pt x="5751940" y="0"/>
                </a:lnTo>
              </a:path>
            </a:pathLst>
          </a:custGeom>
          <a:ln w="9525">
            <a:solidFill>
              <a:srgbClr val="003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/>
          <p:cNvSpPr/>
          <p:nvPr/>
        </p:nvSpPr>
        <p:spPr>
          <a:xfrm flipV="1">
            <a:off x="0" y="250825"/>
            <a:ext cx="5765800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Прямоугольник 10"/>
          <p:cNvSpPr/>
          <p:nvPr/>
        </p:nvSpPr>
        <p:spPr>
          <a:xfrm>
            <a:off x="502863" y="92948"/>
            <a:ext cx="38036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00" b="1" i="1" cap="all" spc="46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Уфк</a:t>
            </a:r>
            <a:r>
              <a:rPr lang="ru-RU" altLang="ru-RU" sz="1000" b="1" i="1" cap="all" spc="46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 по ульяновской области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object 5"/>
          <p:cNvSpPr/>
          <p:nvPr/>
        </p:nvSpPr>
        <p:spPr>
          <a:xfrm>
            <a:off x="139700" y="53333"/>
            <a:ext cx="336550" cy="344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 rot="10800000" flipH="1" flipV="1">
            <a:off x="3098924" y="53333"/>
            <a:ext cx="2553393" cy="344011"/>
          </a:xfrm>
          <a:prstGeom prst="round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«Оперативный 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 операций в системе казначейских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платежей»      (</a:t>
            </a: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 0531377) </a:t>
            </a:r>
            <a:endParaRPr lang="ru-RU" altLang="ru-RU" sz="9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3"/>
          <a:srcRect l="33778" t="30402" r="15767" b="28894"/>
          <a:stretch/>
        </p:blipFill>
        <p:spPr bwMode="auto">
          <a:xfrm>
            <a:off x="307973" y="542305"/>
            <a:ext cx="5311229" cy="25029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428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62">
            <a:extLst>
              <a:ext uri="{FF2B5EF4-FFF2-40B4-BE49-F238E27FC236}">
                <a16:creationId xmlns:a16="http://schemas.microsoft.com/office/drawing/2014/main" xmlns="" id="{4DAAEE84-B54E-4D4C-BEBB-1C606EC78634}"/>
              </a:ext>
            </a:extLst>
          </p:cNvPr>
          <p:cNvSpPr/>
          <p:nvPr/>
        </p:nvSpPr>
        <p:spPr>
          <a:xfrm>
            <a:off x="1082702" y="877333"/>
            <a:ext cx="2088230" cy="559811"/>
          </a:xfrm>
          <a:prstGeom prst="round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43251" tIns="21626" rIns="43251" bIns="21626" anchor="ctr"/>
          <a:lstStyle/>
          <a:p>
            <a:pPr algn="ctr" eaLnBrk="0" hangingPunct="0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Оперативный баланс операций в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 казначейских платежей </a:t>
            </a:r>
          </a:p>
          <a:p>
            <a:pPr algn="ctr" eaLnBrk="0" hangingPunct="0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(ф.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0531377)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35C0BD5A-2047-4654-95BD-6216E4CD2D4D}"/>
              </a:ext>
            </a:extLst>
          </p:cNvPr>
          <p:cNvSpPr/>
          <p:nvPr/>
        </p:nvSpPr>
        <p:spPr>
          <a:xfrm>
            <a:off x="3458964" y="542305"/>
            <a:ext cx="2152940" cy="1224135"/>
          </a:xfrm>
          <a:prstGeom prst="roundRect">
            <a:avLst/>
          </a:prstGeom>
          <a:solidFill>
            <a:schemeClr val="bg1"/>
          </a:solidFill>
          <a:ln w="22225">
            <a:solidFill>
              <a:schemeClr val="tx1"/>
            </a:solidFill>
            <a:prstDash val="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43251" tIns="21626" rIns="43251" bIns="21626" anchor="ctr" anchorCtr="0"/>
          <a:lstStyle/>
          <a:p>
            <a:r>
              <a: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Составляется ТОФК </a:t>
            </a:r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ежедневно и если все показатели не имеют числового значения , представляется </a:t>
            </a:r>
            <a:r>
              <a: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МОУ </a:t>
            </a:r>
            <a:r>
              <a:rPr lang="ru-RU" sz="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ФК в электронном виде, подписанный электронными подписями средствами подсистемы «Учет и отчетность» государственной интегрированной информационной системы управления общественными финансами «Электронный бюджет»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62">
            <a:extLst>
              <a:ext uri="{FF2B5EF4-FFF2-40B4-BE49-F238E27FC236}">
                <a16:creationId xmlns:a16="http://schemas.microsoft.com/office/drawing/2014/main" xmlns="" id="{4DAAEE84-B54E-4D4C-BEBB-1C606EC78634}"/>
              </a:ext>
            </a:extLst>
          </p:cNvPr>
          <p:cNvSpPr/>
          <p:nvPr/>
        </p:nvSpPr>
        <p:spPr>
          <a:xfrm>
            <a:off x="662890" y="2447846"/>
            <a:ext cx="1153413" cy="535915"/>
          </a:xfrm>
          <a:prstGeom prst="round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43251" tIns="21626" rIns="43251" bIns="21626" anchor="ctr"/>
          <a:lstStyle/>
          <a:p>
            <a:pPr algn="ctr" eaLnBrk="0" hangingPunct="0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Банковские выписки (извещения)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62">
            <a:extLst>
              <a:ext uri="{FF2B5EF4-FFF2-40B4-BE49-F238E27FC236}">
                <a16:creationId xmlns:a16="http://schemas.microsoft.com/office/drawing/2014/main" xmlns="" id="{4DAAEE84-B54E-4D4C-BEBB-1C606EC78634}"/>
              </a:ext>
            </a:extLst>
          </p:cNvPr>
          <p:cNvSpPr/>
          <p:nvPr/>
        </p:nvSpPr>
        <p:spPr>
          <a:xfrm>
            <a:off x="2049546" y="2421019"/>
            <a:ext cx="1409418" cy="562742"/>
          </a:xfrm>
          <a:prstGeom prst="round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43251" tIns="21626" rIns="43251" bIns="21626" anchor="ctr"/>
          <a:lstStyle/>
          <a:p>
            <a:pPr algn="ctr" eaLnBrk="0" hangingPunct="0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Выписки из казначейских счетов</a:t>
            </a:r>
            <a:endParaRPr lang="ru-RU" sz="9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62">
            <a:extLst>
              <a:ext uri="{FF2B5EF4-FFF2-40B4-BE49-F238E27FC236}">
                <a16:creationId xmlns:a16="http://schemas.microsoft.com/office/drawing/2014/main" xmlns="" id="{4DAAEE84-B54E-4D4C-BEBB-1C606EC78634}"/>
              </a:ext>
            </a:extLst>
          </p:cNvPr>
          <p:cNvSpPr/>
          <p:nvPr/>
        </p:nvSpPr>
        <p:spPr>
          <a:xfrm>
            <a:off x="3692322" y="2403312"/>
            <a:ext cx="1278809" cy="562742"/>
          </a:xfrm>
          <a:prstGeom prst="round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43251" tIns="21626" rIns="43251" bIns="21626" anchor="ctr"/>
          <a:lstStyle/>
          <a:p>
            <a:pPr algn="ctr" eaLnBrk="0" hangingPunct="0"/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книга по операциям системы казначейских платежей</a:t>
            </a:r>
          </a:p>
        </p:txBody>
      </p:sp>
      <p:pic>
        <p:nvPicPr>
          <p:cNvPr id="15" name="Picture 2" descr="C:\Users\1\AppData\Local\Microsoft\Windows\Temporary Internet Files\Content.IE5\FUZSU1KV\MC90044131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9291" y="2274395"/>
            <a:ext cx="274025" cy="27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C:\Users\1\AppData\Local\Microsoft\Windows\Temporary Internet Files\Content.IE5\FUZSU1KV\MC90044131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705" y="2266232"/>
            <a:ext cx="274025" cy="27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1\AppData\Local\Microsoft\Windows\Temporary Internet Files\Content.IE5\FUZSU1KV\MC90044131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90667" y="2262264"/>
            <a:ext cx="274025" cy="27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xmlns="" id="{354D7B8C-231E-4D01-819B-3586090F6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776" y="0"/>
            <a:ext cx="2740024" cy="18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3251" tIns="21626" rIns="43251" bIns="21626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900" b="1" dirty="0" smtClean="0"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alt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object 2"/>
          <p:cNvSpPr/>
          <p:nvPr/>
        </p:nvSpPr>
        <p:spPr>
          <a:xfrm flipV="1">
            <a:off x="0" y="0"/>
            <a:ext cx="5765800" cy="427993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5"/>
          <p:cNvSpPr/>
          <p:nvPr/>
        </p:nvSpPr>
        <p:spPr>
          <a:xfrm>
            <a:off x="139700" y="53333"/>
            <a:ext cx="336550" cy="3440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02863" y="92948"/>
            <a:ext cx="38036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00" b="1" i="1" cap="all" spc="46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Уфк</a:t>
            </a:r>
            <a:r>
              <a:rPr lang="ru-RU" altLang="ru-RU" sz="1000" b="1" i="1" cap="all" spc="46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 по ульяновской области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 rot="10800000" flipH="1" flipV="1">
            <a:off x="3025776" y="53333"/>
            <a:ext cx="2665436" cy="344011"/>
          </a:xfrm>
          <a:prstGeom prst="roundRect">
            <a:avLst/>
          </a:prstGeom>
          <a:solidFill>
            <a:srgbClr val="FCFCF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8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0" hangingPunct="0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«Оперативный баланс операций в системе казначейских платежей» (ф. 0531377)</a:t>
            </a:r>
          </a:p>
          <a:p>
            <a:pPr algn="ctr"/>
            <a:endParaRPr lang="ru-RU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1082701" y="1910457"/>
            <a:ext cx="0" cy="537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V="1">
            <a:off x="2404688" y="1437144"/>
            <a:ext cx="0" cy="473312"/>
          </a:xfrm>
          <a:prstGeom prst="straightConnector1">
            <a:avLst/>
          </a:prstGeom>
          <a:ln w="127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1082701" y="1910456"/>
            <a:ext cx="3096343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V="1">
            <a:off x="1082701" y="1910457"/>
            <a:ext cx="0" cy="5373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21" idx="0"/>
          </p:cNvCxnSpPr>
          <p:nvPr/>
        </p:nvCxnSpPr>
        <p:spPr>
          <a:xfrm flipV="1">
            <a:off x="2754255" y="1910457"/>
            <a:ext cx="0" cy="510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V="1">
            <a:off x="4161532" y="1900913"/>
            <a:ext cx="0" cy="5105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16" idx="3"/>
            <a:endCxn id="17" idx="1"/>
          </p:cNvCxnSpPr>
          <p:nvPr/>
        </p:nvCxnSpPr>
        <p:spPr>
          <a:xfrm flipV="1">
            <a:off x="3170932" y="1154373"/>
            <a:ext cx="288032" cy="2866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7361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8529972"/>
              </p:ext>
            </p:extLst>
          </p:nvPr>
        </p:nvGraphicFramePr>
        <p:xfrm>
          <a:off x="2580" y="432597"/>
          <a:ext cx="5930185" cy="2812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01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32648">
                <a:tc>
                  <a:txBody>
                    <a:bodyPr/>
                    <a:lstStyle/>
                    <a:p>
                      <a:pPr marL="0" marR="0" indent="0" algn="just" defTabSz="43242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indent="0" algn="just" defTabSz="43242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endParaRPr lang="ru-RU" sz="900" b="1" dirty="0" smtClean="0">
                        <a:solidFill>
                          <a:schemeClr val="tx1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L="43244" marR="43244" marT="21622" marB="216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9605">
                <a:tc>
                  <a:txBody>
                    <a:bodyPr/>
                    <a:lstStyle/>
                    <a:p>
                      <a:pPr marL="457200" indent="169863" algn="l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endParaRPr lang="ru-RU" sz="700" dirty="0" smtClean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43244" marR="43244" marT="21622" marB="2162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6" name="object 2"/>
          <p:cNvSpPr/>
          <p:nvPr/>
        </p:nvSpPr>
        <p:spPr>
          <a:xfrm flipV="1">
            <a:off x="0" y="250825"/>
            <a:ext cx="5765800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139700" y="53333"/>
            <a:ext cx="336550" cy="344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863" y="92948"/>
            <a:ext cx="38036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00" b="1" i="1" cap="all" spc="46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Уфк</a:t>
            </a:r>
            <a:r>
              <a:rPr lang="ru-RU" altLang="ru-RU" sz="1000" b="1" i="1" cap="all" spc="46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 по ульяновской области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 rot="10800000" flipH="1" flipV="1">
            <a:off x="3026916" y="79058"/>
            <a:ext cx="2656688" cy="318285"/>
          </a:xfrm>
          <a:prstGeom prst="roundRect">
            <a:avLst/>
          </a:prstGeom>
          <a:solidFill>
            <a:srgbClr val="FCFCFC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«Оперативный баланс операций в системе казначейских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платежей» (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 0531377) </a:t>
            </a:r>
            <a:endParaRPr lang="ru-RU" sz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8604" y="427993"/>
            <a:ext cx="5328592" cy="618368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 Оперативном балансе операций в системе казначейских платежей (ф.0531377) отражаются показатели в следующей структуре разделов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96399" y="1046361"/>
            <a:ext cx="4973003" cy="1876258"/>
          </a:xfrm>
        </p:spPr>
        <p:txBody>
          <a:bodyPr/>
          <a:lstStyle/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1 «Финансовые активы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» - отражаются остатки финансовых активов 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Раздел 2 «Средства в расчетах и обязательства оператора системы казначейских платежей»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-   отражаются остатки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средств на казначейских счетах и обязательства  </a:t>
            </a:r>
          </a:p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Раздел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3 «Финансовый результат по операциям по управлению остатками средств на едином казначейском счете» – отражается финансовый результат по операциям по управлению остатками средств на едином казначейском счете  </a:t>
            </a:r>
          </a:p>
          <a:p>
            <a:endParaRPr lang="ru-RU" sz="1100" dirty="0" smtClean="0"/>
          </a:p>
        </p:txBody>
      </p:sp>
    </p:spTree>
    <p:extLst>
      <p:ext uri="{BB962C8B-B14F-4D97-AF65-F5344CB8AC3E}">
        <p14:creationId xmlns:p14="http://schemas.microsoft.com/office/powerpoint/2010/main" xmlns="" val="211793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/>
          <p:cNvSpPr/>
          <p:nvPr/>
        </p:nvSpPr>
        <p:spPr>
          <a:xfrm flipV="1">
            <a:off x="0" y="250825"/>
            <a:ext cx="5765800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139700" y="53333"/>
            <a:ext cx="336550" cy="344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863" y="92948"/>
            <a:ext cx="38036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00" b="1" i="1" cap="all" spc="46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Уфк</a:t>
            </a:r>
            <a:r>
              <a:rPr lang="ru-RU" altLang="ru-RU" sz="1000" b="1" i="1" cap="all" spc="46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 по ульяновской области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 rot="10800000" flipH="1" flipV="1">
            <a:off x="3098924" y="53334"/>
            <a:ext cx="2603376" cy="344010"/>
          </a:xfrm>
          <a:prstGeom prst="roundRect">
            <a:avLst/>
          </a:prstGeom>
          <a:solidFill>
            <a:srgbClr val="FCFCFC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«Оперативный баланс операций в системе казначейских платежей»(ф. 0531377) раздел 1</a:t>
            </a:r>
            <a:endParaRPr lang="ru-RU" sz="9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605" y="463337"/>
            <a:ext cx="3816424" cy="274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авая фигурная скобка 5"/>
          <p:cNvSpPr/>
          <p:nvPr/>
        </p:nvSpPr>
        <p:spPr>
          <a:xfrm>
            <a:off x="4035029" y="2994025"/>
            <a:ext cx="72007" cy="140568"/>
          </a:xfrm>
          <a:prstGeom prst="rightBrac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4035030" y="1478409"/>
            <a:ext cx="132848" cy="504056"/>
          </a:xfrm>
          <a:prstGeom prst="rightBrace">
            <a:avLst>
              <a:gd name="adj1" fmla="val 8333"/>
              <a:gd name="adj2" fmla="val 46472"/>
            </a:avLst>
          </a:prstGeom>
          <a:ln w="127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/>
          <p:nvPr/>
        </p:nvPicPr>
        <p:blipFill rotWithShape="1">
          <a:blip r:embed="rId4"/>
          <a:srcRect l="67569" t="36514" r="14342" b="14730"/>
          <a:stretch/>
        </p:blipFill>
        <p:spPr bwMode="auto">
          <a:xfrm>
            <a:off x="4167878" y="686320"/>
            <a:ext cx="1506787" cy="2520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49552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05385" y="2994025"/>
            <a:ext cx="444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000" b="1" dirty="0" smtClean="0"/>
              <a:t>1</a:t>
            </a:r>
            <a:endParaRPr lang="ru-RU" sz="1000" b="1" dirty="0"/>
          </a:p>
        </p:txBody>
      </p:sp>
      <p:sp>
        <p:nvSpPr>
          <p:cNvPr id="26" name="object 2"/>
          <p:cNvSpPr/>
          <p:nvPr/>
        </p:nvSpPr>
        <p:spPr>
          <a:xfrm flipV="1">
            <a:off x="0" y="250825"/>
            <a:ext cx="5765800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139700" y="53333"/>
            <a:ext cx="336550" cy="344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863" y="92948"/>
            <a:ext cx="38036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00" b="1" i="1" cap="all" spc="46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Уфк</a:t>
            </a:r>
            <a:r>
              <a:rPr lang="ru-RU" altLang="ru-RU" sz="1000" b="1" i="1" cap="all" spc="46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 по ульяновской области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 rot="10800000" flipH="1" flipV="1">
            <a:off x="3098924" y="53332"/>
            <a:ext cx="2603376" cy="344014"/>
          </a:xfrm>
          <a:prstGeom prst="roundRect">
            <a:avLst/>
          </a:prstGeom>
          <a:solidFill>
            <a:srgbClr val="FCFCFC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7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0" hangingPunct="0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Сверка Актива «Оперативного баланса операций»     (ф. 0531377) с «Банковскими выписками» и «Главной книгой по СКП» (ф.0504072)» </a:t>
            </a:r>
          </a:p>
          <a:p>
            <a:pPr algn="ctr"/>
            <a:endParaRPr lang="ru-RU" sz="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667" r="24625" b="8445"/>
          <a:stretch/>
        </p:blipFill>
        <p:spPr bwMode="auto">
          <a:xfrm>
            <a:off x="28296" y="462784"/>
            <a:ext cx="5527635" cy="267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 flipH="1" flipV="1">
            <a:off x="3002255" y="971621"/>
            <a:ext cx="852753" cy="1586908"/>
          </a:xfrm>
          <a:prstGeom prst="straightConnector1">
            <a:avLst/>
          </a:prstGeom>
          <a:ln w="9525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3002255" y="2366731"/>
            <a:ext cx="816750" cy="432048"/>
          </a:xfrm>
          <a:prstGeom prst="straightConnector1">
            <a:avLst/>
          </a:prstGeom>
          <a:ln w="9525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954908" y="959929"/>
            <a:ext cx="1800200" cy="216024"/>
          </a:xfrm>
          <a:prstGeom prst="straightConnector1">
            <a:avLst/>
          </a:prstGeom>
          <a:ln w="9525"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8" name="Рисунок 17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4000" contrast="-10000"/>
                    </a14:imgEffect>
                  </a14:imgLayer>
                </a14:imgProps>
              </a:ext>
            </a:extLst>
          </a:blip>
          <a:srcRect l="1693" t="8307" r="69404" b="29539"/>
          <a:stretch/>
        </p:blipFill>
        <p:spPr bwMode="auto">
          <a:xfrm>
            <a:off x="218604" y="817470"/>
            <a:ext cx="1584176" cy="1765285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35000"/>
              </a:srgbClr>
            </a:outerShdw>
            <a:reflection stA="0" endPos="65000" dist="50800" dir="5400000" sy="-100000" algn="bl" rotWithShape="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170932" y="758329"/>
            <a:ext cx="2304256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/>
              <a:t>ДАННЫЕ ВЫПИСКИ БАНКА</a:t>
            </a:r>
            <a:endParaRPr lang="ru-RU" sz="800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1442740" y="1046361"/>
            <a:ext cx="2412268" cy="216024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1406737" y="1412401"/>
            <a:ext cx="2412268" cy="144016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/>
          <p:nvPr/>
        </p:nvPicPr>
        <p:blipFill rotWithShape="1">
          <a:blip r:embed="rId6"/>
          <a:srcRect l="20990" t="52021" r="21108" b="40258"/>
          <a:stretch/>
        </p:blipFill>
        <p:spPr bwMode="auto">
          <a:xfrm>
            <a:off x="28296" y="2866181"/>
            <a:ext cx="3214644" cy="3575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7"/>
          <a:srcRect l="17785" t="13603" r="16970" b="77022"/>
          <a:stretch/>
        </p:blipFill>
        <p:spPr bwMode="auto">
          <a:xfrm>
            <a:off x="28296" y="2630537"/>
            <a:ext cx="3214644" cy="235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3002255" y="2918569"/>
            <a:ext cx="852753" cy="220947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8017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/>
          <p:cNvSpPr/>
          <p:nvPr/>
        </p:nvSpPr>
        <p:spPr>
          <a:xfrm flipV="1">
            <a:off x="0" y="250825"/>
            <a:ext cx="5765800" cy="177168"/>
          </a:xfrm>
          <a:custGeom>
            <a:avLst/>
            <a:gdLst/>
            <a:ahLst/>
            <a:cxnLst/>
            <a:rect l="l" t="t" r="r" b="b"/>
            <a:pathLst>
              <a:path w="4416425">
                <a:moveTo>
                  <a:pt x="0" y="0"/>
                </a:moveTo>
                <a:lnTo>
                  <a:pt x="4415994" y="0"/>
                </a:lnTo>
              </a:path>
            </a:pathLst>
          </a:custGeom>
          <a:ln w="12700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"/>
          <p:cNvSpPr/>
          <p:nvPr/>
        </p:nvSpPr>
        <p:spPr>
          <a:xfrm>
            <a:off x="139700" y="53333"/>
            <a:ext cx="336550" cy="344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2863" y="92948"/>
            <a:ext cx="38036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000" b="1" i="1" cap="all" spc="46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Уфк</a:t>
            </a:r>
            <a:r>
              <a:rPr lang="ru-RU" altLang="ru-RU" sz="1000" b="1" i="1" cap="all" spc="46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 по ульяновской области</a:t>
            </a:r>
            <a:endParaRPr lang="ru-RU" sz="1000" i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 rot="10800000" flipH="1" flipV="1">
            <a:off x="3026916" y="53332"/>
            <a:ext cx="2664296" cy="344011"/>
          </a:xfrm>
          <a:prstGeom prst="roundRect">
            <a:avLst/>
          </a:prstGeom>
          <a:solidFill>
            <a:srgbClr val="FCFCFC">
              <a:alpha val="25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700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0" hangingPunct="0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«Оперативный 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баланс операций в системе казначейских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платежей»(</a:t>
            </a:r>
            <a:r>
              <a:rPr lang="ru-RU" sz="9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 0531377) раздел </a:t>
            </a:r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endParaRPr lang="ru-RU" sz="9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29641" t="28954" r="7492" b="15019"/>
          <a:stretch/>
        </p:blipFill>
        <p:spPr bwMode="auto">
          <a:xfrm>
            <a:off x="74588" y="427993"/>
            <a:ext cx="5580620" cy="2706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3325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2797</TotalTime>
  <Words>560</Words>
  <Application>Microsoft Office PowerPoint</Application>
  <PresentationFormat>Произвольный</PresentationFormat>
  <Paragraphs>70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Times New Roman</vt:lpstr>
      <vt:lpstr>Calibri</vt:lpstr>
      <vt:lpstr>Lucida Grande</vt:lpstr>
      <vt:lpstr>Тема Office</vt:lpstr>
      <vt:lpstr>Слайд 1</vt:lpstr>
      <vt:lpstr>Слайд 2</vt:lpstr>
      <vt:lpstr>Слайд 3</vt:lpstr>
      <vt:lpstr>Слайд 4</vt:lpstr>
      <vt:lpstr>Слайд 5</vt:lpstr>
      <vt:lpstr>В Оперативном балансе операций в системе казначейских платежей (ф.0531377) отражаются показатели в следующей структуре разделов;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евоывлд</dc:title>
  <dc:creator>Елизавета Арбатова</dc:creator>
  <cp:lastModifiedBy>obu14</cp:lastModifiedBy>
  <cp:revision>344</cp:revision>
  <dcterms:created xsi:type="dcterms:W3CDTF">2019-07-31T16:47:50Z</dcterms:created>
  <dcterms:modified xsi:type="dcterms:W3CDTF">2021-07-07T10:36:00Z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2019-03-19T00:00:00Z</vt:filetime>
  </property>
  <property fmtid="{D5CDD505-2E9C-101B-9397-08002B2CF9AE}" pid="3" name="Creator">
    <vt:lpwstr>Adobe Illustrator CC 22.1 (Windows)</vt:lpwstr>
  </property>
  <property fmtid="{D5CDD505-2E9C-101B-9397-08002B2CF9AE}" pid="4" name="LastSaved">
    <vt:filetime>2019-07-31T00:00:00Z</vt:filetime>
  </property>
</Properties>
</file>