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2" r:id="rId3"/>
    <p:sldId id="267" r:id="rId4"/>
    <p:sldId id="268" r:id="rId5"/>
    <p:sldId id="269" r:id="rId6"/>
    <p:sldId id="272" r:id="rId7"/>
    <p:sldId id="271" r:id="rId8"/>
    <p:sldId id="275" r:id="rId9"/>
    <p:sldId id="277" r:id="rId10"/>
    <p:sldId id="278" r:id="rId11"/>
    <p:sldId id="276" r:id="rId12"/>
    <p:sldId id="273" r:id="rId13"/>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37F"/>
    <a:srgbClr val="BB0729"/>
    <a:srgbClr val="E6E6E6"/>
    <a:srgbClr val="DDDDDD"/>
    <a:srgbClr val="99CCFF"/>
    <a:srgbClr val="4978B1"/>
    <a:srgbClr val="FCFCFC"/>
    <a:srgbClr val="003B59"/>
    <a:srgbClr val="ECD6A5"/>
    <a:srgbClr val="C19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1739" autoAdjust="0"/>
  </p:normalViewPr>
  <p:slideViewPr>
    <p:cSldViewPr>
      <p:cViewPr varScale="1">
        <p:scale>
          <a:sx n="131" d="100"/>
          <a:sy n="131" d="100"/>
        </p:scale>
        <p:origin x="82" y="221"/>
      </p:cViewPr>
      <p:guideLst>
        <p:guide orient="horz" pos="2880"/>
        <p:guide pos="21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8F7CBA3A-4016-4326-8AC3-4CA1C77DF708}" type="datetimeFigureOut">
              <a:rPr lang="ru-RU" smtClean="0"/>
              <a:pPr/>
              <a:t>23.11.2020</a:t>
            </a:fld>
            <a:endParaRPr lang="ru-RU" dirty="0"/>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1D3B102A-EDC8-431F-B475-B3229B34ED88}" type="slidenum">
              <a:rPr lang="ru-RU" smtClean="0"/>
              <a:pPr/>
              <a:t>‹#›</a:t>
            </a:fld>
            <a:endParaRPr lang="ru-RU" dirty="0"/>
          </a:p>
        </p:txBody>
      </p:sp>
    </p:spTree>
    <p:extLst>
      <p:ext uri="{BB962C8B-B14F-4D97-AF65-F5344CB8AC3E}">
        <p14:creationId xmlns:p14="http://schemas.microsoft.com/office/powerpoint/2010/main" val="36156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2</a:t>
            </a:fld>
            <a:endParaRPr lang="ru-RU" dirty="0"/>
          </a:p>
        </p:txBody>
      </p:sp>
    </p:spTree>
    <p:extLst>
      <p:ext uri="{BB962C8B-B14F-4D97-AF65-F5344CB8AC3E}">
        <p14:creationId xmlns:p14="http://schemas.microsoft.com/office/powerpoint/2010/main" val="140158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3</a:t>
            </a:fld>
            <a:endParaRPr lang="ru-RU" dirty="0"/>
          </a:p>
        </p:txBody>
      </p:sp>
    </p:spTree>
    <p:extLst>
      <p:ext uri="{BB962C8B-B14F-4D97-AF65-F5344CB8AC3E}">
        <p14:creationId xmlns:p14="http://schemas.microsoft.com/office/powerpoint/2010/main" val="362346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4</a:t>
            </a:fld>
            <a:endParaRPr lang="ru-RU" dirty="0"/>
          </a:p>
        </p:txBody>
      </p:sp>
    </p:spTree>
    <p:extLst>
      <p:ext uri="{BB962C8B-B14F-4D97-AF65-F5344CB8AC3E}">
        <p14:creationId xmlns:p14="http://schemas.microsoft.com/office/powerpoint/2010/main" val="420529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D3B102A-EDC8-431F-B475-B3229B34ED88}" type="slidenum">
              <a:rPr lang="ru-RU" smtClean="0"/>
              <a:pPr/>
              <a:t>5</a:t>
            </a:fld>
            <a:endParaRPr lang="ru-RU" dirty="0"/>
          </a:p>
        </p:txBody>
      </p:sp>
    </p:spTree>
    <p:extLst>
      <p:ext uri="{BB962C8B-B14F-4D97-AF65-F5344CB8AC3E}">
        <p14:creationId xmlns:p14="http://schemas.microsoft.com/office/powerpoint/2010/main" val="105731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D3B102A-EDC8-431F-B475-B3229B34ED88}" type="slidenum">
              <a:rPr lang="ru-RU" smtClean="0"/>
              <a:pPr/>
              <a:t>6</a:t>
            </a:fld>
            <a:endParaRPr lang="ru-RU" dirty="0"/>
          </a:p>
        </p:txBody>
      </p:sp>
    </p:spTree>
    <p:extLst>
      <p:ext uri="{BB962C8B-B14F-4D97-AF65-F5344CB8AC3E}">
        <p14:creationId xmlns:p14="http://schemas.microsoft.com/office/powerpoint/2010/main" val="286345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11</a:t>
            </a:fld>
            <a:endParaRPr lang="ru-RU" dirty="0"/>
          </a:p>
        </p:txBody>
      </p:sp>
    </p:spTree>
    <p:extLst>
      <p:ext uri="{BB962C8B-B14F-4D97-AF65-F5344CB8AC3E}">
        <p14:creationId xmlns:p14="http://schemas.microsoft.com/office/powerpoint/2010/main" val="37351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15162"/>
            <a:ext cx="373837" cy="2660002"/>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422808" y="543712"/>
            <a:ext cx="5082641" cy="2214295"/>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200" b="1" i="0">
                <a:solidFill>
                  <a:srgbClr val="003B5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53011" y="1956145"/>
            <a:ext cx="113976" cy="152176"/>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734015" y="2217879"/>
            <a:ext cx="151968" cy="152176"/>
          </a:xfrm>
          <a:prstGeom prst="rect">
            <a:avLst/>
          </a:prstGeom>
          <a:blipFill>
            <a:blip r:embed="rId3" cstate="print"/>
            <a:stretch>
              <a:fillRect/>
            </a:stretch>
          </a:blipFill>
        </p:spPr>
        <p:txBody>
          <a:bodyPr wrap="square" lIns="0" tIns="0" rIns="0" bIns="0" rtlCol="0"/>
          <a:lstStyle/>
          <a:p>
            <a:endParaRPr dirty="0"/>
          </a:p>
        </p:txBody>
      </p:sp>
      <p:sp>
        <p:nvSpPr>
          <p:cNvPr id="18" name="bk object 18"/>
          <p:cNvSpPr/>
          <p:nvPr/>
        </p:nvSpPr>
        <p:spPr>
          <a:xfrm>
            <a:off x="734015" y="2459864"/>
            <a:ext cx="151961" cy="152176"/>
          </a:xfrm>
          <a:prstGeom prst="rect">
            <a:avLst/>
          </a:prstGeom>
          <a:blipFill>
            <a:blip r:embed="rId4" cstate="print"/>
            <a:stretch>
              <a:fillRect/>
            </a:stretch>
          </a:blipFill>
        </p:spPr>
        <p:txBody>
          <a:bodyPr wrap="square" lIns="0" tIns="0" rIns="0" bIns="0" rtlCol="0"/>
          <a:lstStyle/>
          <a:p>
            <a:endParaRPr dirty="0"/>
          </a:p>
        </p:txBody>
      </p:sp>
      <p:sp>
        <p:nvSpPr>
          <p:cNvPr id="19" name="bk object 19"/>
          <p:cNvSpPr/>
          <p:nvPr/>
        </p:nvSpPr>
        <p:spPr>
          <a:xfrm>
            <a:off x="3133711" y="2790248"/>
            <a:ext cx="121265" cy="152176"/>
          </a:xfrm>
          <a:prstGeom prst="rect">
            <a:avLst/>
          </a:prstGeom>
          <a:blipFill>
            <a:blip r:embed="rId5" cstate="print"/>
            <a:stretch>
              <a:fillRect/>
            </a:stretch>
          </a:blipFill>
        </p:spPr>
        <p:txBody>
          <a:bodyPr wrap="square" lIns="0" tIns="0" rIns="0" bIns="0" rtlCol="0"/>
          <a:lstStyle/>
          <a:p>
            <a:endParaRPr dirty="0"/>
          </a:p>
        </p:txBody>
      </p:sp>
      <p:sp>
        <p:nvSpPr>
          <p:cNvPr id="20" name="bk object 20"/>
          <p:cNvSpPr/>
          <p:nvPr/>
        </p:nvSpPr>
        <p:spPr>
          <a:xfrm>
            <a:off x="3118256" y="2541852"/>
            <a:ext cx="152176" cy="145043"/>
          </a:xfrm>
          <a:prstGeom prst="rect">
            <a:avLst/>
          </a:prstGeom>
          <a:blipFill>
            <a:blip r:embed="rId6" cstate="print"/>
            <a:stretch>
              <a:fillRect/>
            </a:stretch>
          </a:blipFill>
        </p:spPr>
        <p:txBody>
          <a:bodyPr wrap="square" lIns="0" tIns="0" rIns="0" bIns="0" rtlCol="0"/>
          <a:lstStyle/>
          <a:p>
            <a:endParaRPr dirty="0"/>
          </a:p>
        </p:txBody>
      </p:sp>
      <p:sp>
        <p:nvSpPr>
          <p:cNvPr id="21" name="bk object 21"/>
          <p:cNvSpPr/>
          <p:nvPr/>
        </p:nvSpPr>
        <p:spPr>
          <a:xfrm>
            <a:off x="3118256" y="2286533"/>
            <a:ext cx="152176" cy="151955"/>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200" b="1" i="0">
                <a:solidFill>
                  <a:srgbClr val="003B5A"/>
                </a:solidFill>
                <a:latin typeface="Arial"/>
                <a:cs typeface="Arial"/>
              </a:defRPr>
            </a:lvl1pPr>
          </a:lstStyle>
          <a:p>
            <a:endParaRPr/>
          </a:p>
        </p:txBody>
      </p:sp>
      <p:sp>
        <p:nvSpPr>
          <p:cNvPr id="3" name="Holder 3"/>
          <p:cNvSpPr>
            <a:spLocks noGrp="1"/>
          </p:cNvSpPr>
          <p:nvPr>
            <p:ph sz="half" idx="2"/>
          </p:nvPr>
        </p:nvSpPr>
        <p:spPr>
          <a:xfrm>
            <a:off x="936166" y="556217"/>
            <a:ext cx="1509395" cy="2083435"/>
          </a:xfrm>
          <a:prstGeom prst="rect">
            <a:avLst/>
          </a:prstGeom>
        </p:spPr>
        <p:txBody>
          <a:bodyPr wrap="square" lIns="0" tIns="0" rIns="0" bIns="0">
            <a:spAutoFit/>
          </a:bodyPr>
          <a:lstStyle>
            <a:lvl1pPr>
              <a:defRPr sz="1200" b="1" i="0">
                <a:solidFill>
                  <a:srgbClr val="003B5A"/>
                </a:solidFill>
                <a:latin typeface="Arial"/>
                <a:cs typeface="Arial"/>
              </a:defRPr>
            </a:lvl1pPr>
          </a:lstStyle>
          <a:p>
            <a:endParaRPr/>
          </a:p>
        </p:txBody>
      </p:sp>
      <p:sp>
        <p:nvSpPr>
          <p:cNvPr id="4" name="Holder 4"/>
          <p:cNvSpPr>
            <a:spLocks noGrp="1"/>
          </p:cNvSpPr>
          <p:nvPr>
            <p:ph sz="half" idx="3"/>
          </p:nvPr>
        </p:nvSpPr>
        <p:spPr>
          <a:xfrm>
            <a:off x="3320451" y="700380"/>
            <a:ext cx="2058035" cy="2262505"/>
          </a:xfrm>
          <a:prstGeom prst="rect">
            <a:avLst/>
          </a:prstGeom>
        </p:spPr>
        <p:txBody>
          <a:bodyPr wrap="square" lIns="0" tIns="0" rIns="0" bIns="0">
            <a:spAutoFit/>
          </a:bodyPr>
          <a:lstStyle>
            <a:lvl1pPr>
              <a:defRPr sz="600" b="1" i="0">
                <a:solidFill>
                  <a:srgbClr val="161A1D"/>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200" b="1" i="0">
                <a:solidFill>
                  <a:srgbClr val="003B5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288290" y="3017710"/>
            <a:ext cx="1326134" cy="276999"/>
          </a:xfrm>
        </p:spPr>
        <p:txBody>
          <a:bodyPr/>
          <a:lstStyle/>
          <a:p>
            <a:fld id="{98206734-726E-46B9-B3CD-75FDA00F97BD}" type="datetime1">
              <a:rPr lang="ru-RU" smtClean="0"/>
              <a:pPr/>
              <a:t>23.11.2020</a:t>
            </a:fld>
            <a:endParaRPr lang="ru-RU" dirty="0"/>
          </a:p>
        </p:txBody>
      </p:sp>
      <p:sp>
        <p:nvSpPr>
          <p:cNvPr id="3" name="Нижний колонтитул 2"/>
          <p:cNvSpPr>
            <a:spLocks noGrp="1"/>
          </p:cNvSpPr>
          <p:nvPr>
            <p:ph type="ftr" sz="quarter" idx="11"/>
          </p:nvPr>
        </p:nvSpPr>
        <p:spPr>
          <a:xfrm>
            <a:off x="1960372" y="3017710"/>
            <a:ext cx="1845056" cy="276999"/>
          </a:xfrm>
        </p:spPr>
        <p:txBody>
          <a:bodyPr/>
          <a:lstStyle/>
          <a:p>
            <a:endParaRPr lang="ru-RU" dirty="0"/>
          </a:p>
        </p:txBody>
      </p:sp>
      <p:sp>
        <p:nvSpPr>
          <p:cNvPr id="4" name="Номер слайда 3"/>
          <p:cNvSpPr>
            <a:spLocks noGrp="1"/>
          </p:cNvSpPr>
          <p:nvPr>
            <p:ph type="sldNum" sz="quarter" idx="12"/>
          </p:nvPr>
        </p:nvSpPr>
        <p:spPr>
          <a:xfrm>
            <a:off x="4151376" y="3017710"/>
            <a:ext cx="1326134" cy="276999"/>
          </a:xfrm>
        </p:spPr>
        <p:txBody>
          <a:bodyPr/>
          <a:lstStyle/>
          <a:p>
            <a:fld id="{FAA6C436-0D4A-4340-A2B7-930FFE7E96AA}" type="slidenum">
              <a:rPr lang="ru-RU" smtClean="0"/>
              <a:pPr/>
              <a:t>‹#›</a:t>
            </a:fld>
            <a:endParaRPr lang="ru-RU" dirty="0"/>
          </a:p>
        </p:txBody>
      </p:sp>
    </p:spTree>
    <p:extLst>
      <p:ext uri="{BB962C8B-B14F-4D97-AF65-F5344CB8AC3E}">
        <p14:creationId xmlns:p14="http://schemas.microsoft.com/office/powerpoint/2010/main" val="11354364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87374" y="473938"/>
            <a:ext cx="3791051" cy="212725"/>
          </a:xfrm>
          <a:prstGeom prst="rect">
            <a:avLst/>
          </a:prstGeom>
        </p:spPr>
        <p:txBody>
          <a:bodyPr wrap="square" lIns="0" tIns="0" rIns="0" bIns="0">
            <a:spAutoFit/>
          </a:bodyPr>
          <a:lstStyle>
            <a:lvl1pPr>
              <a:defRPr sz="1200" b="1" i="0">
                <a:solidFill>
                  <a:srgbClr val="003B5A"/>
                </a:solidFill>
                <a:latin typeface="Arial"/>
                <a:cs typeface="Arial"/>
              </a:defRPr>
            </a:lvl1pPr>
          </a:lstStyle>
          <a:p>
            <a:endParaRPr/>
          </a:p>
        </p:txBody>
      </p:sp>
      <p:sp>
        <p:nvSpPr>
          <p:cNvPr id="3" name="Holder 3"/>
          <p:cNvSpPr>
            <a:spLocks noGrp="1"/>
          </p:cNvSpPr>
          <p:nvPr>
            <p:ph type="body" idx="1"/>
          </p:nvPr>
        </p:nvSpPr>
        <p:spPr>
          <a:xfrm>
            <a:off x="288290" y="746315"/>
            <a:ext cx="5189220"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11/23/2020</a:t>
            </a:fld>
            <a:endParaRPr lang="en-US" dirty="0"/>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0" y="2917825"/>
            <a:ext cx="5752465" cy="0"/>
          </a:xfrm>
          <a:custGeom>
            <a:avLst/>
            <a:gdLst/>
            <a:ahLst/>
            <a:cxnLst/>
            <a:rect l="l" t="t" r="r" b="b"/>
            <a:pathLst>
              <a:path w="5752465">
                <a:moveTo>
                  <a:pt x="0" y="0"/>
                </a:moveTo>
                <a:lnTo>
                  <a:pt x="5751940" y="0"/>
                </a:lnTo>
              </a:path>
            </a:pathLst>
          </a:custGeom>
          <a:ln w="9525">
            <a:solidFill>
              <a:srgbClr val="003B59"/>
            </a:solidFill>
          </a:ln>
        </p:spPr>
        <p:txBody>
          <a:bodyPr wrap="square" lIns="0" tIns="0" rIns="0" bIns="0" rtlCol="0"/>
          <a:lstStyle/>
          <a:p>
            <a:endParaRPr dirty="0"/>
          </a:p>
        </p:txBody>
      </p:sp>
      <p:sp>
        <p:nvSpPr>
          <p:cNvPr id="9" name="object 9"/>
          <p:cNvSpPr/>
          <p:nvPr/>
        </p:nvSpPr>
        <p:spPr>
          <a:xfrm>
            <a:off x="4519472" y="207610"/>
            <a:ext cx="1240523" cy="2752568"/>
          </a:xfrm>
          <a:prstGeom prst="rect">
            <a:avLst/>
          </a:prstGeom>
          <a:blipFill>
            <a:blip r:embed="rId2" cstate="print"/>
            <a:stretch>
              <a:fillRect/>
            </a:stretch>
          </a:blipFill>
        </p:spPr>
        <p:txBody>
          <a:bodyPr wrap="square" lIns="0" tIns="0" rIns="0" bIns="0" rtlCol="0"/>
          <a:lstStyle/>
          <a:p>
            <a:endParaRPr dirty="0"/>
          </a:p>
        </p:txBody>
      </p:sp>
      <p:sp>
        <p:nvSpPr>
          <p:cNvPr id="15" name="TextBox 14"/>
          <p:cNvSpPr txBox="1"/>
          <p:nvPr/>
        </p:nvSpPr>
        <p:spPr>
          <a:xfrm>
            <a:off x="139700" y="2021103"/>
            <a:ext cx="5158756" cy="615553"/>
          </a:xfrm>
          <a:prstGeom prst="rect">
            <a:avLst/>
          </a:prstGeom>
          <a:noFill/>
        </p:spPr>
        <p:txBody>
          <a:bodyPr wrap="square" rtlCol="0">
            <a:spAutoFit/>
          </a:bodyPr>
          <a:lstStyle/>
          <a:p>
            <a:endParaRPr lang="ru-RU" sz="900" dirty="0" smtClean="0">
              <a:solidFill>
                <a:srgbClr val="11437F"/>
              </a:solidFill>
            </a:endParaRPr>
          </a:p>
          <a:p>
            <a:endParaRPr lang="ru-RU" sz="900" dirty="0">
              <a:solidFill>
                <a:srgbClr val="11437F"/>
              </a:solidFill>
            </a:endParaRPr>
          </a:p>
          <a:p>
            <a:r>
              <a:rPr lang="ru-RU" sz="900" dirty="0" err="1" smtClean="0">
                <a:solidFill>
                  <a:srgbClr val="11437F"/>
                </a:solidFill>
              </a:rPr>
              <a:t>Шамордина</a:t>
            </a:r>
            <a:r>
              <a:rPr lang="ru-RU" sz="900" dirty="0" smtClean="0">
                <a:solidFill>
                  <a:srgbClr val="11437F"/>
                </a:solidFill>
              </a:rPr>
              <a:t> Светлана Владимировна</a:t>
            </a:r>
          </a:p>
          <a:p>
            <a:r>
              <a:rPr lang="ru-RU" sz="700" b="1" dirty="0" smtClean="0">
                <a:solidFill>
                  <a:srgbClr val="11437F"/>
                </a:solidFill>
              </a:rPr>
              <a:t>Заместитель начальника Отдела  бюджетного учета и отчетности по операциям бюджетов</a:t>
            </a:r>
            <a:endParaRPr lang="ru-RU" sz="700" b="1" dirty="0">
              <a:solidFill>
                <a:srgbClr val="11437F"/>
              </a:solidFill>
            </a:endParaRPr>
          </a:p>
        </p:txBody>
      </p:sp>
      <p:sp>
        <p:nvSpPr>
          <p:cNvPr id="14" name="object 2"/>
          <p:cNvSpPr/>
          <p:nvPr/>
        </p:nvSpPr>
        <p:spPr>
          <a:xfrm flipV="1">
            <a:off x="0" y="250825"/>
            <a:ext cx="4416425"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3" name="object 7"/>
          <p:cNvSpPr/>
          <p:nvPr/>
        </p:nvSpPr>
        <p:spPr>
          <a:xfrm>
            <a:off x="356877" y="735104"/>
            <a:ext cx="4724401" cy="1094373"/>
          </a:xfrm>
          <a:custGeom>
            <a:avLst/>
            <a:gdLst/>
            <a:ahLst/>
            <a:cxnLst/>
            <a:rect l="l" t="t" r="r" b="b"/>
            <a:pathLst>
              <a:path w="4416425" h="944880">
                <a:moveTo>
                  <a:pt x="4247391" y="0"/>
                </a:moveTo>
                <a:lnTo>
                  <a:pt x="66475" y="0"/>
                </a:lnTo>
                <a:lnTo>
                  <a:pt x="33856" y="128"/>
                </a:lnTo>
                <a:lnTo>
                  <a:pt x="7998" y="1031"/>
                </a:lnTo>
                <a:lnTo>
                  <a:pt x="0" y="1941"/>
                </a:lnTo>
                <a:lnTo>
                  <a:pt x="0" y="942688"/>
                </a:lnTo>
                <a:lnTo>
                  <a:pt x="7904" y="943592"/>
                </a:lnTo>
                <a:lnTo>
                  <a:pt x="33540" y="944496"/>
                </a:lnTo>
                <a:lnTo>
                  <a:pt x="65726" y="944626"/>
                </a:lnTo>
                <a:lnTo>
                  <a:pt x="4246642" y="944626"/>
                </a:lnTo>
                <a:lnTo>
                  <a:pt x="4305126" y="943592"/>
                </a:lnTo>
                <a:lnTo>
                  <a:pt x="4346350" y="936358"/>
                </a:lnTo>
                <a:lnTo>
                  <a:pt x="4383840" y="912479"/>
                </a:lnTo>
                <a:lnTo>
                  <a:pt x="4407729" y="874979"/>
                </a:lnTo>
                <a:lnTo>
                  <a:pt x="4414963" y="833855"/>
                </a:lnTo>
                <a:lnTo>
                  <a:pt x="4415997" y="776033"/>
                </a:lnTo>
                <a:lnTo>
                  <a:pt x="4415997" y="169341"/>
                </a:lnTo>
                <a:lnTo>
                  <a:pt x="4414963" y="110864"/>
                </a:lnTo>
                <a:lnTo>
                  <a:pt x="4407729" y="69646"/>
                </a:lnTo>
                <a:lnTo>
                  <a:pt x="4383840" y="32150"/>
                </a:lnTo>
                <a:lnTo>
                  <a:pt x="4346350" y="8255"/>
                </a:lnTo>
                <a:lnTo>
                  <a:pt x="4305219" y="1031"/>
                </a:lnTo>
                <a:lnTo>
                  <a:pt x="4247391" y="0"/>
                </a:lnTo>
                <a:close/>
              </a:path>
            </a:pathLst>
          </a:custGeom>
          <a:solidFill>
            <a:schemeClr val="tx2">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lIns="0" tIns="0" rIns="0" bIns="0" rtlCol="0"/>
          <a:lstStyle/>
          <a:p>
            <a:pPr algn="ctr"/>
            <a:r>
              <a:rPr lang="ru-RU" sz="800" b="1" dirty="0" smtClean="0"/>
              <a:t>       </a:t>
            </a:r>
          </a:p>
          <a:p>
            <a:pPr algn="ctr"/>
            <a:r>
              <a:rPr lang="ru-RU" sz="2000" dirty="0" smtClean="0">
                <a:solidFill>
                  <a:schemeClr val="accent1">
                    <a:lumMod val="20000"/>
                    <a:lumOff val="80000"/>
                  </a:schemeClr>
                </a:solidFill>
                <a:effectLst>
                  <a:outerShdw blurRad="38100" dist="38100" dir="2700000" algn="tl">
                    <a:srgbClr val="000000">
                      <a:alpha val="43137"/>
                    </a:srgbClr>
                  </a:outerShdw>
                </a:effectLst>
              </a:rPr>
              <a:t>Федеральный стандарт бухгалтерского учета государственных финансов                   «Совместная деятельность»</a:t>
            </a:r>
          </a:p>
          <a:p>
            <a:pPr algn="ctr"/>
            <a:endParaRPr lang="ru-RU" sz="2000" dirty="0" smtClean="0">
              <a:solidFill>
                <a:schemeClr val="accent1">
                  <a:lumMod val="40000"/>
                  <a:lumOff val="60000"/>
                </a:schemeClr>
              </a:solidFill>
              <a:effectLst>
                <a:outerShdw blurRad="38100" dist="38100" dir="2700000" algn="tl">
                  <a:srgbClr val="000000">
                    <a:alpha val="43137"/>
                  </a:srgbClr>
                </a:outerShdw>
              </a:effectLst>
            </a:endParaRPr>
          </a:p>
          <a:p>
            <a:pPr algn="ctr"/>
            <a:endParaRPr lang="ru-RU" sz="2000" dirty="0">
              <a:solidFill>
                <a:schemeClr val="accent1">
                  <a:lumMod val="40000"/>
                  <a:lumOff val="60000"/>
                </a:schemeClr>
              </a:solidFill>
              <a:effectLst>
                <a:outerShdw blurRad="38100" dist="38100" dir="2700000" algn="tl">
                  <a:srgbClr val="000000">
                    <a:alpha val="43137"/>
                  </a:srgbClr>
                </a:outerShdw>
              </a:effectLst>
            </a:endParaRPr>
          </a:p>
          <a:p>
            <a:pPr algn="ctr"/>
            <a:endParaRPr lang="ru-RU" sz="800" b="1" dirty="0"/>
          </a:p>
        </p:txBody>
      </p:sp>
      <p:sp>
        <p:nvSpPr>
          <p:cNvPr id="17" name="object 5"/>
          <p:cNvSpPr/>
          <p:nvPr/>
        </p:nvSpPr>
        <p:spPr>
          <a:xfrm>
            <a:off x="90065" y="59214"/>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75474" y="197667"/>
            <a:ext cx="2586542" cy="246221"/>
          </a:xfrm>
          <a:prstGeom prst="rect">
            <a:avLst/>
          </a:prstGeom>
        </p:spPr>
        <p:txBody>
          <a:bodyPr wrap="none">
            <a:spAutoFit/>
          </a:bodyPr>
          <a:lstStyle/>
          <a:p>
            <a:r>
              <a:rPr lang="ru-RU" altLang="ru-RU" sz="1000" b="1" i="1" cap="all" spc="46" dirty="0" smtClean="0">
                <a:solidFill>
                  <a:schemeClr val="accent1">
                    <a:lumMod val="75000"/>
                  </a:schemeClr>
                </a:solidFill>
                <a:latin typeface="+mj-lt"/>
                <a:cs typeface="Times New Roman" panose="02020603050405020304" pitchFamily="18" charset="0"/>
              </a:rPr>
              <a:t>Уфк  по ульяновской области</a:t>
            </a:r>
            <a:endParaRPr lang="ru-RU" sz="1000" i="1" dirty="0">
              <a:solidFill>
                <a:schemeClr val="accent1">
                  <a:lumMod val="75000"/>
                </a:schemeClr>
              </a:solidFill>
              <a:latin typeface="+mj-lt"/>
              <a:cs typeface="Times New Roman" panose="02020603050405020304" pitchFamily="18" charset="0"/>
            </a:endParaRPr>
          </a:p>
        </p:txBody>
      </p:sp>
      <p:sp>
        <p:nvSpPr>
          <p:cNvPr id="10" name="Прямоугольник 9"/>
          <p:cNvSpPr/>
          <p:nvPr/>
        </p:nvSpPr>
        <p:spPr>
          <a:xfrm rot="10800000" flipV="1">
            <a:off x="139700" y="3146425"/>
            <a:ext cx="136564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lumMod val="65000"/>
                  </a:schemeClr>
                </a:solidFill>
              </a:rPr>
              <a:t>www.roskazna.ru</a:t>
            </a:r>
            <a:endParaRPr lang="ru-RU" sz="900" dirty="0" smtClean="0">
              <a:solidFill>
                <a:schemeClr val="bg1">
                  <a:lumMod val="65000"/>
                </a:schemeClr>
              </a:solidFill>
            </a:endParaRPr>
          </a:p>
          <a:p>
            <a:pPr algn="ctr"/>
            <a:endParaRPr lang="ru-RU" sz="900" dirty="0"/>
          </a:p>
        </p:txBody>
      </p:sp>
      <p:sp>
        <p:nvSpPr>
          <p:cNvPr id="12" name="Прямоугольник 11"/>
          <p:cNvSpPr/>
          <p:nvPr/>
        </p:nvSpPr>
        <p:spPr>
          <a:xfrm>
            <a:off x="3797300" y="3110831"/>
            <a:ext cx="2209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bg1">
                    <a:lumMod val="65000"/>
                  </a:schemeClr>
                </a:solidFill>
              </a:rPr>
              <a:t> г. Ульяновск , ноябрь 2020 год</a:t>
            </a:r>
          </a:p>
          <a:p>
            <a:pPr algn="ctr"/>
            <a:endParaRPr lang="ru-RU" sz="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ru-RU" sz="1000" b="1" dirty="0" smtClean="0"/>
              <a:t>9</a:t>
            </a:r>
            <a:endParaRPr lang="ru-RU" sz="1000" b="1" dirty="0" smtClean="0"/>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25138" y="53333"/>
            <a:ext cx="2687324" cy="344011"/>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accent1">
                    <a:lumMod val="75000"/>
                  </a:schemeClr>
                </a:solidFill>
                <a:effectLst>
                  <a:outerShdw blurRad="38100" dist="38100" dir="2700000" algn="tl">
                    <a:srgbClr val="000000">
                      <a:alpha val="43137"/>
                    </a:srgbClr>
                  </a:outerShdw>
                </a:effectLst>
              </a:rPr>
              <a:t>Информация об участии в соглашении о совместно осуществляемых операциях</a:t>
            </a:r>
            <a:endParaRPr lang="ru-RU" sz="900" dirty="0">
              <a:solidFill>
                <a:schemeClr val="accent1">
                  <a:lumMod val="75000"/>
                </a:schemeClr>
              </a:solidFill>
              <a:effectLst>
                <a:outerShdw blurRad="38100" dist="38100" dir="2700000" algn="tl">
                  <a:srgbClr val="000000">
                    <a:alpha val="43137"/>
                  </a:srgbClr>
                </a:outerShdw>
              </a:effectLst>
            </a:endParaRPr>
          </a:p>
        </p:txBody>
      </p:sp>
      <p:sp>
        <p:nvSpPr>
          <p:cNvPr id="5" name="Прямоугольник 4"/>
          <p:cNvSpPr/>
          <p:nvPr/>
        </p:nvSpPr>
        <p:spPr>
          <a:xfrm>
            <a:off x="292100" y="549745"/>
            <a:ext cx="5334000" cy="1833835"/>
          </a:xfrm>
          <a:prstGeom prst="rect">
            <a:avLst/>
          </a:prstGeom>
        </p:spPr>
        <p:txBody>
          <a:bodyPr wrap="square">
            <a:spAutoFit/>
          </a:bodyPr>
          <a:lstStyle/>
          <a:p>
            <a:pPr indent="342900" algn="just">
              <a:spcBef>
                <a:spcPts val="1100"/>
              </a:spcBef>
              <a:spcAft>
                <a:spcPts val="0"/>
              </a:spcAft>
            </a:pPr>
            <a:r>
              <a:rPr lang="ru-RU" sz="800" dirty="0" smtClean="0">
                <a:ea typeface="Times New Roman" panose="02020603050405020304" pitchFamily="18" charset="0"/>
                <a:cs typeface="Calibri" panose="020F0502020204030204" pitchFamily="34" charset="0"/>
              </a:rPr>
              <a:t>Активы </a:t>
            </a:r>
            <a:r>
              <a:rPr lang="ru-RU" sz="800" dirty="0">
                <a:ea typeface="Times New Roman" panose="02020603050405020304" pitchFamily="18" charset="0"/>
                <a:cs typeface="Calibri" panose="020F0502020204030204" pitchFamily="34" charset="0"/>
              </a:rPr>
              <a:t>и доходы, возникающие у участника совместно осуществляемых операций, принимаются им к бухгалтерскому учету в соответствии с требованиями, установленными для соответствующих объектов учета нормативными правовыми актами, регулирующими ведение бухгалтерского учета и составление бухгалтерской (финансовой) отчетности, в денежном измерении исходя из условий его участия в совместно осуществляемых операциях, предусмотренных соглашением о совместно осуществляемых операциях, и полученным </a:t>
            </a:r>
            <a:r>
              <a:rPr lang="ru-RU" sz="800" dirty="0" smtClean="0">
                <a:ea typeface="Times New Roman" panose="02020603050405020304" pitchFamily="18" charset="0"/>
                <a:cs typeface="Calibri" panose="020F0502020204030204" pitchFamily="34" charset="0"/>
              </a:rPr>
              <a:t>результатам.</a:t>
            </a:r>
          </a:p>
          <a:p>
            <a:pPr indent="342900" algn="just">
              <a:spcBef>
                <a:spcPts val="1100"/>
              </a:spcBef>
              <a:spcAft>
                <a:spcPts val="0"/>
              </a:spcAft>
            </a:pPr>
            <a:r>
              <a:rPr lang="ru-RU" sz="800" dirty="0" smtClean="0">
                <a:ea typeface="Times New Roman" panose="02020603050405020304" pitchFamily="18" charset="0"/>
                <a:cs typeface="Calibri" panose="020F0502020204030204" pitchFamily="34" charset="0"/>
              </a:rPr>
              <a:t>Участник </a:t>
            </a:r>
            <a:r>
              <a:rPr lang="ru-RU" sz="800" dirty="0">
                <a:ea typeface="Times New Roman" panose="02020603050405020304" pitchFamily="18" charset="0"/>
                <a:cs typeface="Calibri" panose="020F0502020204030204" pitchFamily="34" charset="0"/>
              </a:rPr>
              <a:t>совместно осуществляемых операций, выполняющий заключительный этап совместно осуществляемых операций, отражает часть продукции, причитающейся другим участникам совместно осуществляемых операций, на </a:t>
            </a:r>
            <a:r>
              <a:rPr lang="ru-RU" sz="800" dirty="0" err="1">
                <a:ea typeface="Times New Roman" panose="02020603050405020304" pitchFamily="18" charset="0"/>
                <a:cs typeface="Calibri" panose="020F0502020204030204" pitchFamily="34" charset="0"/>
              </a:rPr>
              <a:t>забалансовых</a:t>
            </a:r>
            <a:r>
              <a:rPr lang="ru-RU" sz="800" dirty="0">
                <a:ea typeface="Times New Roman" panose="02020603050405020304" pitchFamily="18" charset="0"/>
                <a:cs typeface="Calibri" panose="020F0502020204030204" pitchFamily="34" charset="0"/>
              </a:rPr>
              <a:t> счетах Рабочего плана счетов. Участником совместно осуществляемых операций, выполняющим заключительный этап совместно осуществляемых операций, доходы, подлежащие получению другими участниками совместно осуществляемых операций, отражаются в качестве обязательств перед ними на соответствующих счетах учета расчетов по обязательствам Рабочего плана счетов.</a:t>
            </a:r>
            <a:endParaRPr lang="ru-RU" sz="3200" dirty="0">
              <a:effectLst/>
              <a:ea typeface="Times New Roman" panose="02020603050405020304" pitchFamily="18" charset="0"/>
              <a:cs typeface="Calibri" panose="020F0502020204030204" pitchFamily="34"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07" t="56879" r="85159" b="37589"/>
          <a:stretch/>
        </p:blipFill>
        <p:spPr bwMode="auto">
          <a:xfrm>
            <a:off x="37573" y="464381"/>
            <a:ext cx="270402" cy="32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07" t="56879" r="85159" b="37589"/>
          <a:stretch/>
        </p:blipFill>
        <p:spPr bwMode="auto">
          <a:xfrm>
            <a:off x="68555" y="1401067"/>
            <a:ext cx="270402" cy="32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916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245100" y="2994025"/>
            <a:ext cx="444500" cy="246221"/>
          </a:xfrm>
          <a:prstGeom prst="rect">
            <a:avLst/>
          </a:prstGeom>
          <a:noFill/>
        </p:spPr>
        <p:txBody>
          <a:bodyPr wrap="square" rtlCol="0">
            <a:spAutoFit/>
          </a:bodyPr>
          <a:lstStyle/>
          <a:p>
            <a:pPr algn="r"/>
            <a:r>
              <a:rPr lang="ru-RU" sz="1000" b="1" dirty="0" smtClean="0"/>
              <a:t>10</a:t>
            </a: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8" name="TextBox 7"/>
          <p:cNvSpPr txBox="1"/>
          <p:nvPr/>
        </p:nvSpPr>
        <p:spPr>
          <a:xfrm>
            <a:off x="215900" y="479426"/>
            <a:ext cx="5410200" cy="461665"/>
          </a:xfrm>
          <a:prstGeom prst="rect">
            <a:avLst/>
          </a:prstGeom>
          <a:noFill/>
        </p:spPr>
        <p:txBody>
          <a:bodyPr wrap="square" rtlCol="0">
            <a:spAutoFit/>
          </a:bodyPr>
          <a:lstStyle/>
          <a:p>
            <a:r>
              <a:rPr lang="ru-RU" sz="800" dirty="0" smtClean="0"/>
              <a:t>              </a:t>
            </a:r>
            <a:r>
              <a:rPr lang="ru-RU" sz="800" dirty="0" smtClean="0">
                <a:solidFill>
                  <a:schemeClr val="accent1">
                    <a:lumMod val="50000"/>
                  </a:schemeClr>
                </a:solidFill>
              </a:rPr>
              <a:t>По </a:t>
            </a:r>
            <a:r>
              <a:rPr lang="ru-RU" sz="800" dirty="0">
                <a:solidFill>
                  <a:schemeClr val="accent1">
                    <a:lumMod val="50000"/>
                  </a:schemeClr>
                </a:solidFill>
              </a:rPr>
              <a:t>каждому договору простого товарищества участник совместной деятельности по договору простого товарищества </a:t>
            </a:r>
            <a:r>
              <a:rPr lang="ru-RU" sz="800" dirty="0" smtClean="0">
                <a:solidFill>
                  <a:schemeClr val="accent1">
                    <a:lumMod val="50000"/>
                  </a:schemeClr>
                </a:solidFill>
              </a:rPr>
              <a:t>раскрывает    </a:t>
            </a:r>
            <a:r>
              <a:rPr lang="ru-RU" sz="800" dirty="0">
                <a:solidFill>
                  <a:schemeClr val="accent1">
                    <a:lumMod val="50000"/>
                  </a:schemeClr>
                </a:solidFill>
              </a:rPr>
              <a:t>в годовой бухгалтерской (финансовой) </a:t>
            </a:r>
            <a:r>
              <a:rPr lang="ru-RU" sz="800" dirty="0" smtClean="0">
                <a:solidFill>
                  <a:schemeClr val="accent1">
                    <a:lumMod val="50000"/>
                  </a:schemeClr>
                </a:solidFill>
              </a:rPr>
              <a:t>  отчетности     следующую </a:t>
            </a:r>
            <a:r>
              <a:rPr lang="ru-RU" sz="800" dirty="0">
                <a:solidFill>
                  <a:schemeClr val="accent1">
                    <a:lumMod val="50000"/>
                  </a:schemeClr>
                </a:solidFill>
              </a:rPr>
              <a:t>информацию:</a:t>
            </a:r>
          </a:p>
        </p:txBody>
      </p:sp>
      <p:sp>
        <p:nvSpPr>
          <p:cNvPr id="7" name="Скругленный прямоугольник 6"/>
          <p:cNvSpPr/>
          <p:nvPr/>
        </p:nvSpPr>
        <p:spPr>
          <a:xfrm rot="10800000" flipH="1" flipV="1">
            <a:off x="3035300" y="-1"/>
            <a:ext cx="2687324" cy="427993"/>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accent1">
                    <a:lumMod val="75000"/>
                  </a:schemeClr>
                </a:solidFill>
                <a:effectLst>
                  <a:outerShdw blurRad="38100" dist="38100" dir="2700000" algn="tl">
                    <a:srgbClr val="000000">
                      <a:alpha val="43137"/>
                    </a:srgbClr>
                  </a:outerShdw>
                </a:effectLst>
              </a:rPr>
              <a:t>Информация об участии в </a:t>
            </a:r>
            <a:r>
              <a:rPr lang="ru-RU" sz="900" dirty="0" smtClean="0">
                <a:solidFill>
                  <a:schemeClr val="accent1">
                    <a:lumMod val="75000"/>
                  </a:schemeClr>
                </a:solidFill>
                <a:effectLst>
                  <a:outerShdw blurRad="38100" dist="38100" dir="2700000" algn="tl">
                    <a:srgbClr val="000000">
                      <a:alpha val="43137"/>
                    </a:srgbClr>
                  </a:outerShdw>
                </a:effectLst>
              </a:rPr>
              <a:t> совместной деятельности по договору простого товарищества</a:t>
            </a:r>
            <a:endParaRPr lang="ru-RU" sz="900" dirty="0">
              <a:solidFill>
                <a:schemeClr val="accent1">
                  <a:lumMod val="75000"/>
                </a:schemeClr>
              </a:solidFill>
              <a:effectLst>
                <a:outerShdw blurRad="38100" dist="38100" dir="2700000" algn="tl">
                  <a:srgbClr val="000000">
                    <a:alpha val="43137"/>
                  </a:srgbClr>
                </a:outerShdw>
              </a:effectLst>
              <a:latin typeface="+mj-lt"/>
            </a:endParaRPr>
          </a:p>
        </p:txBody>
      </p:sp>
      <p:sp>
        <p:nvSpPr>
          <p:cNvPr id="4" name="Семиугольник 3"/>
          <p:cNvSpPr/>
          <p:nvPr/>
        </p:nvSpPr>
        <p:spPr>
          <a:xfrm>
            <a:off x="292100" y="1546224"/>
            <a:ext cx="1219200" cy="990601"/>
          </a:xfrm>
          <a:prstGeom prst="heptagon">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u-RU" sz="800" dirty="0"/>
              <a:t>цель совместной деятельности по договору простого </a:t>
            </a:r>
            <a:r>
              <a:rPr lang="ru-RU" sz="800" dirty="0" smtClean="0"/>
              <a:t>товарищества</a:t>
            </a:r>
            <a:endParaRPr lang="ru-RU" sz="800" dirty="0"/>
          </a:p>
          <a:p>
            <a:pPr algn="ctr"/>
            <a:endParaRPr lang="ru-RU" sz="800" dirty="0"/>
          </a:p>
        </p:txBody>
      </p:sp>
      <p:sp>
        <p:nvSpPr>
          <p:cNvPr id="5" name="Восьмиугольник 4"/>
          <p:cNvSpPr/>
          <p:nvPr/>
        </p:nvSpPr>
        <p:spPr>
          <a:xfrm>
            <a:off x="1352105" y="1033126"/>
            <a:ext cx="1406525" cy="894100"/>
          </a:xfrm>
          <a:prstGeom prst="octagon">
            <a:avLst/>
          </a:prstGeom>
          <a:ln>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800" dirty="0"/>
              <a:t>величину вклада (имущества) в совместную деятельность по договору </a:t>
            </a:r>
            <a:r>
              <a:rPr lang="ru-RU" sz="800" dirty="0" smtClean="0"/>
              <a:t>простого товарищества </a:t>
            </a:r>
            <a:endParaRPr lang="ru-RU" dirty="0"/>
          </a:p>
        </p:txBody>
      </p:sp>
      <p:sp>
        <p:nvSpPr>
          <p:cNvPr id="6" name="Десятиугольник 5"/>
          <p:cNvSpPr/>
          <p:nvPr/>
        </p:nvSpPr>
        <p:spPr>
          <a:xfrm>
            <a:off x="2778569" y="949009"/>
            <a:ext cx="1224458" cy="1524000"/>
          </a:xfrm>
          <a:prstGeom prst="decagon">
            <a:avLst/>
          </a:prstGeom>
          <a:solidFill>
            <a:schemeClr val="accent1">
              <a:lumMod val="20000"/>
              <a:lumOff val="80000"/>
            </a:schemeClr>
          </a:solidFill>
          <a:ln w="9525">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sz="800" dirty="0" smtClean="0"/>
          </a:p>
          <a:p>
            <a:pPr algn="ctr"/>
            <a:r>
              <a:rPr lang="ru-RU" sz="800" dirty="0" smtClean="0"/>
              <a:t>величину </a:t>
            </a:r>
            <a:r>
              <a:rPr lang="ru-RU" sz="800" dirty="0"/>
              <a:t>дохода (доли в финансовом результате от участия в совместной деятельности по договору простого </a:t>
            </a:r>
            <a:r>
              <a:rPr lang="ru-RU" sz="800" dirty="0" smtClean="0"/>
              <a:t>товарищества </a:t>
            </a:r>
            <a:r>
              <a:rPr lang="ru-RU" sz="800" dirty="0"/>
              <a:t>за отчетный </a:t>
            </a:r>
            <a:r>
              <a:rPr lang="ru-RU" sz="800" dirty="0" smtClean="0"/>
              <a:t>период</a:t>
            </a:r>
            <a:endParaRPr lang="ru-RU" sz="800" dirty="0"/>
          </a:p>
          <a:p>
            <a:pPr algn="ctr"/>
            <a:endParaRPr lang="ru-RU" sz="800" dirty="0"/>
          </a:p>
        </p:txBody>
      </p:sp>
      <p:sp>
        <p:nvSpPr>
          <p:cNvPr id="24" name="Восьмиугольник 23"/>
          <p:cNvSpPr/>
          <p:nvPr/>
        </p:nvSpPr>
        <p:spPr>
          <a:xfrm>
            <a:off x="4025899" y="941091"/>
            <a:ext cx="1524001" cy="1900534"/>
          </a:xfrm>
          <a:prstGeom prst="octagon">
            <a:avLst/>
          </a:prstGeom>
          <a:solidFill>
            <a:schemeClr val="bg1">
              <a:lumMod val="75000"/>
            </a:schemeClr>
          </a:solid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800" dirty="0" smtClean="0"/>
              <a:t>стоимостную </a:t>
            </a:r>
            <a:r>
              <a:rPr lang="ru-RU" sz="800" dirty="0"/>
              <a:t>оценку доли субъекта учета в договорных обязательствах простого товарищества на основании информации, предоставленной субъектом учета, ведущим общие дела по договору простого </a:t>
            </a:r>
            <a:r>
              <a:rPr lang="ru-RU" sz="800" dirty="0" smtClean="0"/>
              <a:t>товарищества</a:t>
            </a:r>
            <a:endParaRPr lang="ru-RU" sz="800" dirty="0"/>
          </a:p>
          <a:p>
            <a:pPr algn="ctr"/>
            <a:endParaRPr lang="ru-RU" sz="800" dirty="0"/>
          </a:p>
        </p:txBody>
      </p:sp>
    </p:spTree>
    <p:extLst>
      <p:ext uri="{BB962C8B-B14F-4D97-AF65-F5344CB8AC3E}">
        <p14:creationId xmlns:p14="http://schemas.microsoft.com/office/powerpoint/2010/main" val="420709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ru-RU" sz="1000" b="1" dirty="0" smtClean="0"/>
              <a:t>11</a:t>
            </a: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8" name="TextBox 7"/>
          <p:cNvSpPr txBox="1"/>
          <p:nvPr/>
        </p:nvSpPr>
        <p:spPr>
          <a:xfrm>
            <a:off x="215900" y="479426"/>
            <a:ext cx="5410200" cy="338554"/>
          </a:xfrm>
          <a:prstGeom prst="rect">
            <a:avLst/>
          </a:prstGeom>
          <a:noFill/>
        </p:spPr>
        <p:txBody>
          <a:bodyPr wrap="square" rtlCol="0">
            <a:spAutoFit/>
          </a:bodyPr>
          <a:lstStyle/>
          <a:p>
            <a:pPr algn="just"/>
            <a:r>
              <a:rPr lang="ru-RU" sz="800" dirty="0" smtClean="0"/>
              <a:t>  </a:t>
            </a:r>
          </a:p>
          <a:p>
            <a:pPr algn="just"/>
            <a:r>
              <a:rPr lang="ru-RU" sz="800" dirty="0" smtClean="0"/>
              <a:t>                    </a:t>
            </a:r>
            <a:endParaRPr lang="en-US" sz="800" dirty="0" smtClean="0"/>
          </a:p>
        </p:txBody>
      </p:sp>
      <p:sp>
        <p:nvSpPr>
          <p:cNvPr id="7" name="Скругленный прямоугольник 6"/>
          <p:cNvSpPr/>
          <p:nvPr/>
        </p:nvSpPr>
        <p:spPr>
          <a:xfrm rot="10800000" flipH="1" flipV="1">
            <a:off x="3035300" y="-1"/>
            <a:ext cx="2687324" cy="427993"/>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accent1">
                    <a:lumMod val="75000"/>
                  </a:schemeClr>
                </a:solidFill>
                <a:effectLst>
                  <a:outerShdw blurRad="38100" dist="38100" dir="2700000" algn="tl">
                    <a:srgbClr val="000000">
                      <a:alpha val="43137"/>
                    </a:srgbClr>
                  </a:outerShdw>
                </a:effectLst>
              </a:rPr>
              <a:t>Информация об участии в </a:t>
            </a:r>
            <a:r>
              <a:rPr lang="ru-RU" sz="900" dirty="0" smtClean="0">
                <a:solidFill>
                  <a:schemeClr val="accent1">
                    <a:lumMod val="75000"/>
                  </a:schemeClr>
                </a:solidFill>
                <a:effectLst>
                  <a:outerShdw blurRad="38100" dist="38100" dir="2700000" algn="tl">
                    <a:srgbClr val="000000">
                      <a:alpha val="43137"/>
                    </a:srgbClr>
                  </a:outerShdw>
                </a:effectLst>
              </a:rPr>
              <a:t> соглашении о совместно осуществляемых операциях</a:t>
            </a:r>
            <a:endParaRPr lang="ru-RU" sz="900" dirty="0">
              <a:solidFill>
                <a:schemeClr val="accent1">
                  <a:lumMod val="75000"/>
                </a:schemeClr>
              </a:solidFill>
              <a:effectLst>
                <a:outerShdw blurRad="38100" dist="38100" dir="2700000" algn="tl">
                  <a:srgbClr val="000000">
                    <a:alpha val="43137"/>
                  </a:srgbClr>
                </a:outerShdw>
              </a:effectLst>
              <a:latin typeface="+mj-lt"/>
            </a:endParaRPr>
          </a:p>
        </p:txBody>
      </p:sp>
      <p:sp>
        <p:nvSpPr>
          <p:cNvPr id="3" name="Прямоугольник 2"/>
          <p:cNvSpPr/>
          <p:nvPr/>
        </p:nvSpPr>
        <p:spPr>
          <a:xfrm>
            <a:off x="177800" y="594836"/>
            <a:ext cx="5486400" cy="461665"/>
          </a:xfrm>
          <a:prstGeom prst="rect">
            <a:avLst/>
          </a:prstGeom>
        </p:spPr>
        <p:txBody>
          <a:bodyPr wrap="square">
            <a:spAutoFit/>
          </a:bodyPr>
          <a:lstStyle/>
          <a:p>
            <a:r>
              <a:rPr lang="ru-RU" sz="800" dirty="0" smtClean="0">
                <a:solidFill>
                  <a:schemeClr val="accent1">
                    <a:lumMod val="50000"/>
                  </a:schemeClr>
                </a:solidFill>
                <a:ea typeface="Times New Roman" panose="02020603050405020304" pitchFamily="18" charset="0"/>
                <a:cs typeface="Calibri" panose="020F0502020204030204" pitchFamily="34" charset="0"/>
              </a:rPr>
              <a:t>По </a:t>
            </a:r>
            <a:r>
              <a:rPr lang="ru-RU" sz="800" dirty="0">
                <a:solidFill>
                  <a:schemeClr val="accent1">
                    <a:lumMod val="50000"/>
                  </a:schemeClr>
                </a:solidFill>
                <a:ea typeface="Times New Roman" panose="02020603050405020304" pitchFamily="18" charset="0"/>
                <a:cs typeface="Calibri" panose="020F0502020204030204" pitchFamily="34" charset="0"/>
              </a:rPr>
              <a:t>каждому соглашению о совместно осуществляемых операциях участник совместно осуществляемых операций раскрывает в годовой бухгалтерской (финансовой) отчетности следующую </a:t>
            </a:r>
            <a:r>
              <a:rPr lang="ru-RU" sz="800" dirty="0" smtClean="0">
                <a:solidFill>
                  <a:schemeClr val="accent1">
                    <a:lumMod val="50000"/>
                  </a:schemeClr>
                </a:solidFill>
                <a:ea typeface="Times New Roman" panose="02020603050405020304" pitchFamily="18" charset="0"/>
                <a:cs typeface="Calibri" panose="020F0502020204030204" pitchFamily="34" charset="0"/>
              </a:rPr>
              <a:t>информацию:                               </a:t>
            </a:r>
          </a:p>
          <a:p>
            <a:pPr indent="342900" algn="just">
              <a:spcAft>
                <a:spcPts val="0"/>
              </a:spcAft>
            </a:pPr>
            <a:endParaRPr lang="ru-RU" sz="800" dirty="0">
              <a:ea typeface="Times New Roman" panose="02020603050405020304" pitchFamily="18" charset="0"/>
              <a:cs typeface="Calibri" panose="020F0502020204030204" pitchFamily="34" charset="0"/>
            </a:endParaRPr>
          </a:p>
        </p:txBody>
      </p:sp>
      <p:sp>
        <p:nvSpPr>
          <p:cNvPr id="9" name="Стрелка вниз 8"/>
          <p:cNvSpPr/>
          <p:nvPr/>
        </p:nvSpPr>
        <p:spPr>
          <a:xfrm>
            <a:off x="63500" y="984823"/>
            <a:ext cx="2273300" cy="1986954"/>
          </a:xfrm>
          <a:prstGeom prst="downArrow">
            <a:avLst>
              <a:gd name="adj1" fmla="val 44303"/>
              <a:gd name="adj2" fmla="val 133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800" dirty="0" smtClean="0"/>
          </a:p>
          <a:p>
            <a:pPr algn="ctr"/>
            <a:r>
              <a:rPr lang="ru-RU" sz="800" dirty="0" smtClean="0"/>
              <a:t>цель </a:t>
            </a:r>
            <a:r>
              <a:rPr lang="ru-RU" sz="800" dirty="0"/>
              <a:t>совместно осуществляемых </a:t>
            </a:r>
            <a:r>
              <a:rPr lang="ru-RU" sz="800" dirty="0" smtClean="0"/>
              <a:t>операций</a:t>
            </a:r>
            <a:endParaRPr lang="ru-RU" sz="800" dirty="0"/>
          </a:p>
          <a:p>
            <a:pPr algn="ctr"/>
            <a:endParaRPr lang="ru-RU" sz="800" dirty="0"/>
          </a:p>
        </p:txBody>
      </p:sp>
      <p:sp>
        <p:nvSpPr>
          <p:cNvPr id="18" name="Стрелка вниз 17"/>
          <p:cNvSpPr/>
          <p:nvPr/>
        </p:nvSpPr>
        <p:spPr>
          <a:xfrm>
            <a:off x="1130300" y="1056501"/>
            <a:ext cx="2955501" cy="2183745"/>
          </a:xfrm>
          <a:prstGeom prst="downArrow">
            <a:avLst>
              <a:gd name="adj1" fmla="val 44303"/>
              <a:gd name="adj2" fmla="val 120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800" dirty="0" smtClean="0"/>
              <a:t>величину </a:t>
            </a:r>
            <a:r>
              <a:rPr lang="ru-RU" sz="800" dirty="0"/>
              <a:t>активов и обязательств, признанных в связи с участием в соглашении о совместно осуществляемых операциях, по состоянию на конец отчетного </a:t>
            </a:r>
            <a:r>
              <a:rPr lang="ru-RU" sz="800" dirty="0" smtClean="0"/>
              <a:t>периода</a:t>
            </a:r>
            <a:endParaRPr lang="ru-RU" sz="800" dirty="0"/>
          </a:p>
        </p:txBody>
      </p:sp>
      <p:sp>
        <p:nvSpPr>
          <p:cNvPr id="19" name="Стрелка вниз 18"/>
          <p:cNvSpPr/>
          <p:nvPr/>
        </p:nvSpPr>
        <p:spPr>
          <a:xfrm>
            <a:off x="3211896" y="984823"/>
            <a:ext cx="2455368" cy="1986954"/>
          </a:xfrm>
          <a:prstGeom prst="downArrow">
            <a:avLst>
              <a:gd name="adj1" fmla="val 44303"/>
              <a:gd name="adj2" fmla="val 1331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800" dirty="0" smtClean="0"/>
              <a:t>величину </a:t>
            </a:r>
            <a:r>
              <a:rPr lang="ru-RU" sz="800" dirty="0"/>
              <a:t>доходов и расходов, признанных за отчетный период в связи с участием в соглашении о совместно осуществляемых </a:t>
            </a:r>
            <a:r>
              <a:rPr lang="ru-RU" sz="800" dirty="0" smtClean="0"/>
              <a:t>операциях</a:t>
            </a:r>
            <a:endParaRPr lang="ru-RU" sz="800" dirty="0"/>
          </a:p>
          <a:p>
            <a:pPr indent="342900" algn="just">
              <a:spcAft>
                <a:spcPts val="0"/>
              </a:spcAft>
            </a:pPr>
            <a:endParaRPr lang="ru-RU" sz="800" dirty="0">
              <a:ea typeface="Times New Roman" panose="02020603050405020304" pitchFamily="18" charset="0"/>
              <a:cs typeface="Calibri" panose="020F0502020204030204" pitchFamily="34" charset="0"/>
            </a:endParaRPr>
          </a:p>
          <a:p>
            <a:pPr algn="ctr"/>
            <a:endParaRPr lang="ru-RU" sz="800" dirty="0"/>
          </a:p>
        </p:txBody>
      </p:sp>
    </p:spTree>
    <p:extLst>
      <p:ext uri="{BB962C8B-B14F-4D97-AF65-F5344CB8AC3E}">
        <p14:creationId xmlns:p14="http://schemas.microsoft.com/office/powerpoint/2010/main" val="183841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ru-RU" sz="1000" b="1" dirty="0" smtClean="0"/>
              <a:t>1</a:t>
            </a: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9" name="TextBox 8"/>
          <p:cNvSpPr txBox="1"/>
          <p:nvPr/>
        </p:nvSpPr>
        <p:spPr>
          <a:xfrm>
            <a:off x="287775" y="442738"/>
            <a:ext cx="4953000" cy="307777"/>
          </a:xfrm>
          <a:prstGeom prst="rect">
            <a:avLst/>
          </a:prstGeom>
          <a:noFill/>
        </p:spPr>
        <p:txBody>
          <a:bodyPr wrap="square" rtlCol="0">
            <a:spAutoFit/>
          </a:bodyPr>
          <a:lstStyle/>
          <a:p>
            <a:pPr indent="180975" algn="ctr">
              <a:defRPr/>
            </a:pPr>
            <a:endParaRPr lang="ru-RU" sz="1400" dirty="0">
              <a:latin typeface="Times New Roman" pitchFamily="18" charset="0"/>
              <a:cs typeface="Times New Roman" pitchFamily="18" charset="0"/>
            </a:endParaRPr>
          </a:p>
        </p:txBody>
      </p:sp>
      <p:sp>
        <p:nvSpPr>
          <p:cNvPr id="20" name="Прямоугольник 19"/>
          <p:cNvSpPr/>
          <p:nvPr/>
        </p:nvSpPr>
        <p:spPr>
          <a:xfrm>
            <a:off x="911663" y="1357066"/>
            <a:ext cx="1666436" cy="1446550"/>
          </a:xfrm>
          <a:prstGeom prst="rect">
            <a:avLst/>
          </a:prstGeom>
          <a:solidFill>
            <a:schemeClr val="tx2">
              <a:lumMod val="20000"/>
              <a:lumOff val="80000"/>
            </a:schemeClr>
          </a:solidFill>
        </p:spPr>
        <p:txBody>
          <a:bodyPr wrap="square">
            <a:spAutoFit/>
          </a:bodyPr>
          <a:lstStyle/>
          <a:p>
            <a:pPr algn="ctr"/>
            <a:endParaRPr lang="ru-RU" sz="800" dirty="0" smtClean="0">
              <a:latin typeface="Times New Roman" panose="02020603050405020304" pitchFamily="18" charset="0"/>
              <a:cs typeface="Times New Roman" panose="02020603050405020304" pitchFamily="18" charset="0"/>
            </a:endParaRPr>
          </a:p>
          <a:p>
            <a:pPr algn="ctr"/>
            <a:endParaRPr lang="ru-RU" sz="800" dirty="0" smtClean="0">
              <a:latin typeface="Times New Roman" panose="02020603050405020304" pitchFamily="18" charset="0"/>
              <a:cs typeface="Times New Roman" panose="02020603050405020304" pitchFamily="18" charset="0"/>
            </a:endParaRPr>
          </a:p>
          <a:p>
            <a:pPr algn="ctr"/>
            <a:r>
              <a:rPr lang="ru-RU" sz="800" dirty="0" smtClean="0">
                <a:cs typeface="Times New Roman" panose="02020603050405020304" pitchFamily="18" charset="0"/>
              </a:rPr>
              <a:t>ведении учета </a:t>
            </a:r>
            <a:r>
              <a:rPr lang="ru-RU" sz="800" dirty="0"/>
              <a:t>бюджетного учета, бухгалтерского учета государственных (муниципальных) бюджетных и автономных учреждений </a:t>
            </a:r>
            <a:r>
              <a:rPr lang="ru-RU" sz="800" dirty="0" smtClean="0"/>
              <a:t>                                         </a:t>
            </a:r>
            <a:r>
              <a:rPr lang="ru-RU" sz="800" b="1" dirty="0" smtClean="0">
                <a:solidFill>
                  <a:srgbClr val="FF0000"/>
                </a:solidFill>
              </a:rPr>
              <a:t>с </a:t>
            </a:r>
            <a:r>
              <a:rPr lang="ru-RU" sz="800" b="1" dirty="0">
                <a:solidFill>
                  <a:srgbClr val="FF0000"/>
                </a:solidFill>
              </a:rPr>
              <a:t>1 января </a:t>
            </a:r>
            <a:r>
              <a:rPr lang="ru-RU" sz="800" b="1" dirty="0" smtClean="0">
                <a:solidFill>
                  <a:srgbClr val="FF0000"/>
                </a:solidFill>
              </a:rPr>
              <a:t>2021 года </a:t>
            </a:r>
          </a:p>
          <a:p>
            <a:pPr algn="ctr"/>
            <a:endParaRPr lang="ru-RU" sz="800" b="1" dirty="0">
              <a:solidFill>
                <a:srgbClr val="FF0000"/>
              </a:solidFill>
            </a:endParaRPr>
          </a:p>
          <a:p>
            <a:pPr algn="ctr"/>
            <a:endParaRPr lang="ru-RU" sz="800" b="1" dirty="0">
              <a:solidFill>
                <a:srgbClr val="FF0000"/>
              </a:solidFill>
            </a:endParaRPr>
          </a:p>
          <a:p>
            <a:pPr algn="ctr"/>
            <a:endParaRPr lang="ru-RU" sz="800" b="1"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3063289" y="1383212"/>
            <a:ext cx="1648411" cy="1446550"/>
          </a:xfrm>
          <a:prstGeom prst="rect">
            <a:avLst/>
          </a:prstGeom>
          <a:solidFill>
            <a:schemeClr val="tx2">
              <a:lumMod val="20000"/>
              <a:lumOff val="80000"/>
            </a:schemeClr>
          </a:solidFill>
          <a:ln w="9525">
            <a:solidFill>
              <a:schemeClr val="accent1">
                <a:lumMod val="40000"/>
                <a:lumOff val="60000"/>
              </a:schemeClr>
            </a:solidFill>
          </a:ln>
        </p:spPr>
        <p:txBody>
          <a:bodyPr wrap="square">
            <a:spAutoFit/>
          </a:bodyPr>
          <a:lstStyle/>
          <a:p>
            <a:pPr algn="ctr"/>
            <a:endParaRPr lang="ru-RU" sz="800" dirty="0" smtClean="0"/>
          </a:p>
          <a:p>
            <a:pPr algn="ctr"/>
            <a:endParaRPr lang="ru-RU" sz="800" dirty="0" smtClean="0"/>
          </a:p>
          <a:p>
            <a:pPr algn="ctr"/>
            <a:r>
              <a:rPr lang="ru-RU" sz="800" dirty="0" smtClean="0"/>
              <a:t>составлении </a:t>
            </a:r>
            <a:r>
              <a:rPr lang="ru-RU" sz="800" dirty="0"/>
              <a:t>бюджетной отчетности, бухгалтерской (финансовой) отчетности государственных (муниципальных) бюджетных и автономных учреждений </a:t>
            </a:r>
            <a:r>
              <a:rPr lang="ru-RU" sz="800" dirty="0" smtClean="0"/>
              <a:t>                                    </a:t>
            </a:r>
            <a:r>
              <a:rPr lang="ru-RU" sz="800" b="1" dirty="0" smtClean="0">
                <a:solidFill>
                  <a:srgbClr val="FF0000"/>
                </a:solidFill>
              </a:rPr>
              <a:t>начиная </a:t>
            </a:r>
            <a:r>
              <a:rPr lang="ru-RU" sz="800" b="1" dirty="0">
                <a:solidFill>
                  <a:srgbClr val="FF0000"/>
                </a:solidFill>
              </a:rPr>
              <a:t>с отчетности 2021 года</a:t>
            </a:r>
            <a:r>
              <a:rPr lang="ru-RU" sz="800" b="1" dirty="0" smtClean="0">
                <a:solidFill>
                  <a:srgbClr val="FF0000"/>
                </a:solidFill>
              </a:rPr>
              <a:t>.</a:t>
            </a:r>
          </a:p>
          <a:p>
            <a:pPr algn="ctr"/>
            <a:r>
              <a:rPr lang="ru-RU" sz="800" b="1" dirty="0" smtClean="0">
                <a:solidFill>
                  <a:srgbClr val="FF0000"/>
                </a:solidFill>
              </a:rPr>
              <a:t> </a:t>
            </a:r>
            <a:endParaRPr lang="ru-RU" sz="800" b="1" dirty="0">
              <a:solidFill>
                <a:srgbClr val="FF0000"/>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rot="10800000" flipH="1" flipV="1">
            <a:off x="3018224" y="53333"/>
            <a:ext cx="2738148" cy="344011"/>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accent1">
                    <a:lumMod val="75000"/>
                  </a:schemeClr>
                </a:solidFill>
                <a:effectLst>
                  <a:outerShdw blurRad="38100" dist="38100" dir="2700000" algn="tl">
                    <a:srgbClr val="000000">
                      <a:alpha val="43137"/>
                    </a:srgbClr>
                  </a:outerShdw>
                </a:effectLst>
                <a:latin typeface="+mj-lt"/>
              </a:rPr>
              <a:t>Нормативно-правовая база</a:t>
            </a:r>
            <a:endParaRPr lang="ru-RU" sz="1000" dirty="0">
              <a:solidFill>
                <a:schemeClr val="accent1">
                  <a:lumMod val="75000"/>
                </a:schemeClr>
              </a:solidFill>
              <a:effectLst>
                <a:outerShdw blurRad="38100" dist="38100" dir="2700000" algn="tl">
                  <a:srgbClr val="000000">
                    <a:alpha val="43137"/>
                  </a:srgbClr>
                </a:outerShdw>
              </a:effectLst>
              <a:latin typeface="+mj-lt"/>
            </a:endParaRPr>
          </a:p>
        </p:txBody>
      </p:sp>
      <p:sp>
        <p:nvSpPr>
          <p:cNvPr id="3" name="Прямоугольник 2"/>
          <p:cNvSpPr/>
          <p:nvPr/>
        </p:nvSpPr>
        <p:spPr>
          <a:xfrm>
            <a:off x="287775" y="625485"/>
            <a:ext cx="5262125" cy="338554"/>
          </a:xfrm>
          <a:prstGeom prst="rect">
            <a:avLst/>
          </a:prstGeom>
        </p:spPr>
        <p:txBody>
          <a:bodyPr wrap="square">
            <a:spAutoFit/>
          </a:bodyPr>
          <a:lstStyle/>
          <a:p>
            <a:pPr algn="just"/>
            <a:r>
              <a:rPr lang="ru-RU" sz="800" dirty="0" smtClean="0">
                <a:ea typeface="Calibri" panose="020F0502020204030204" pitchFamily="34" charset="0"/>
                <a:cs typeface="Times New Roman" panose="02020603050405020304" pitchFamily="18" charset="0"/>
              </a:rPr>
              <a:t>Федеральный </a:t>
            </a:r>
            <a:r>
              <a:rPr lang="ru-RU" sz="800" dirty="0">
                <a:ea typeface="Calibri" panose="020F0502020204030204" pitchFamily="34" charset="0"/>
                <a:cs typeface="Times New Roman" panose="02020603050405020304" pitchFamily="18" charset="0"/>
              </a:rPr>
              <a:t>стандарт бухгалтерского учета государственных финансов "Совместная деятельность" </a:t>
            </a:r>
            <a:r>
              <a:rPr lang="ru-RU" sz="800" dirty="0" smtClean="0">
                <a:ea typeface="Calibri" panose="020F0502020204030204" pitchFamily="34" charset="0"/>
                <a:cs typeface="Times New Roman" panose="02020603050405020304" pitchFamily="18" charset="0"/>
              </a:rPr>
              <a:t>утвержден приказом</a:t>
            </a:r>
            <a:r>
              <a:rPr lang="ru-RU" sz="800" b="1" dirty="0" smtClean="0"/>
              <a:t> </a:t>
            </a:r>
            <a:r>
              <a:rPr lang="ru-RU" sz="800" dirty="0" smtClean="0"/>
              <a:t>Министерства Финансов Российской федерации от </a:t>
            </a:r>
            <a:r>
              <a:rPr lang="ru-RU" sz="800" dirty="0"/>
              <a:t>15 ноября 2019 г. N </a:t>
            </a:r>
            <a:r>
              <a:rPr lang="ru-RU" sz="800" dirty="0" smtClean="0"/>
              <a:t>183н. </a:t>
            </a:r>
            <a:r>
              <a:rPr lang="ru-RU" sz="800" dirty="0"/>
              <a:t> </a:t>
            </a:r>
          </a:p>
        </p:txBody>
      </p:sp>
      <p:cxnSp>
        <p:nvCxnSpPr>
          <p:cNvPr id="6" name="Прямая со стрелкой 5"/>
          <p:cNvCxnSpPr/>
          <p:nvPr/>
        </p:nvCxnSpPr>
        <p:spPr>
          <a:xfrm flipH="1">
            <a:off x="1892300" y="1089025"/>
            <a:ext cx="685799" cy="196130"/>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3139781" y="1047344"/>
            <a:ext cx="823913" cy="279491"/>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1892299" y="982024"/>
            <a:ext cx="1981201" cy="190375"/>
          </a:xfrm>
          <a:prstGeom prst="rect">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b="1" dirty="0" smtClean="0">
              <a:solidFill>
                <a:srgbClr val="FF0000"/>
              </a:solidFill>
            </a:endParaRPr>
          </a:p>
          <a:p>
            <a:pPr algn="ctr"/>
            <a:r>
              <a:rPr lang="ru-RU" sz="900" b="1" dirty="0" smtClean="0">
                <a:solidFill>
                  <a:schemeClr val="accent1">
                    <a:lumMod val="75000"/>
                  </a:schemeClr>
                </a:solidFill>
              </a:rPr>
              <a:t>Стандарт </a:t>
            </a:r>
            <a:r>
              <a:rPr lang="ru-RU" sz="900" b="1" dirty="0">
                <a:solidFill>
                  <a:schemeClr val="accent1">
                    <a:lumMod val="75000"/>
                  </a:schemeClr>
                </a:solidFill>
              </a:rPr>
              <a:t>применяется при</a:t>
            </a:r>
            <a:r>
              <a:rPr lang="ru-RU" sz="800" b="1" dirty="0">
                <a:solidFill>
                  <a:schemeClr val="tx1"/>
                </a:solidFill>
              </a:rPr>
              <a:t>:</a:t>
            </a:r>
          </a:p>
          <a:p>
            <a:pPr algn="ctr"/>
            <a:endParaRPr lang="ru-RU" sz="800" dirty="0">
              <a:solidFill>
                <a:schemeClr val="tx1"/>
              </a:solidFill>
            </a:endParaRPr>
          </a:p>
        </p:txBody>
      </p:sp>
    </p:spTree>
    <p:extLst>
      <p:ext uri="{BB962C8B-B14F-4D97-AF65-F5344CB8AC3E}">
        <p14:creationId xmlns:p14="http://schemas.microsoft.com/office/powerpoint/2010/main" val="1933087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ru-RU" sz="1000" b="1" dirty="0" smtClean="0"/>
              <a:t>2</a:t>
            </a: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44500" y="98425"/>
            <a:ext cx="320040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8" name="Прямоугольник 7"/>
          <p:cNvSpPr/>
          <p:nvPr/>
        </p:nvSpPr>
        <p:spPr>
          <a:xfrm>
            <a:off x="215899" y="497046"/>
            <a:ext cx="5533985" cy="2750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r>
              <a:rPr lang="ru-RU" sz="800" dirty="0" smtClean="0">
                <a:solidFill>
                  <a:schemeClr val="tx1"/>
                </a:solidFill>
                <a:latin typeface="Times New Roman" pitchFamily="18" charset="0"/>
                <a:cs typeface="Times New Roman" pitchFamily="18" charset="0"/>
              </a:rPr>
              <a:t>     </a:t>
            </a:r>
          </a:p>
          <a:p>
            <a:pPr algn="just"/>
            <a:r>
              <a:rPr lang="ru-RU" sz="800" dirty="0" smtClean="0">
                <a:solidFill>
                  <a:schemeClr val="tx1"/>
                </a:solidFill>
                <a:latin typeface="Times New Roman" pitchFamily="18" charset="0"/>
                <a:cs typeface="Times New Roman" pitchFamily="18" charset="0"/>
              </a:rPr>
              <a:t> </a:t>
            </a:r>
          </a:p>
          <a:p>
            <a:pPr algn="just"/>
            <a:r>
              <a:rPr lang="ru-RU" sz="800" dirty="0" smtClean="0">
                <a:solidFill>
                  <a:schemeClr val="tx1"/>
                </a:solidFill>
                <a:cs typeface="Times New Roman" pitchFamily="18" charset="0"/>
              </a:rPr>
              <a:t>      Стандарт разработан в целях обеспечения единства системы требований к бухгалтерскому учету государственных (муниципальных) бюджетных и автономных учреждений, бюджетному учету активов и обязательств Российской Федерации, субъектов Российской Федерации и муниципальных образований, операций, изменяющих указанные активы и обязательства (далее - бухгалтерский учет), к формированию информации об объектах бухгалтерского учета, бухгалтерской (финансовой) отчетности государственных (муниципальных) бюджетных и автономных учреждений, бюджетной отчетности (далее - бухгалтерская (финансовая) отчетность).</a:t>
            </a:r>
          </a:p>
          <a:p>
            <a:pPr algn="just"/>
            <a:r>
              <a:rPr lang="ru-RU" sz="800" dirty="0" smtClean="0"/>
              <a:t>.    </a:t>
            </a:r>
            <a:r>
              <a:rPr lang="ru-RU" sz="800" dirty="0" smtClean="0">
                <a:solidFill>
                  <a:schemeClr val="tx1"/>
                </a:solidFill>
                <a:cs typeface="Times New Roman" pitchFamily="18" charset="0"/>
              </a:rPr>
              <a:t>Стандарт применяется при отражении в бухгалтерском учете объектов бухгалтерского учета, возникающих при осуществлении совместной деятельности по договору простого товарищества без образования юридического лица или по соглашению о совместных действиях без объединения имущества (вкладов) (далее - соглашение о совместно осуществляемых операциях), направленных на достижение целей не связанных с извлечением прибыли, без образования юридического лица, а также при раскрытии в бухгалтерской (финансовой) отчетности информации об участии субъекта учета в совместно осуществляемой деятельности по договору простого товарищества и (или) по соглашению о совместно осуществляемых операциях.</a:t>
            </a:r>
          </a:p>
          <a:p>
            <a:pPr algn="just"/>
            <a:r>
              <a:rPr lang="ru-RU" sz="800" dirty="0" smtClean="0">
                <a:solidFill>
                  <a:schemeClr val="tx1"/>
                </a:solidFill>
                <a:cs typeface="Times New Roman" pitchFamily="18" charset="0"/>
              </a:rPr>
              <a:t>        Положения Стандарта применяются одновременно с применением положений федерального стандарта бухгалтерского учета для организаций государственного сектора "Концептуальные основы бухгалтерского учета и отчетности организаций государственного сектора« и (или) других федеральных стандартов бухгалтерского учета государственных финансов, единой методологии бюджетного учета и бюджетной отчетности, установленной в соответствии с бюджетным законодательством Российской Федерации и Инструкцией о порядке составления, представления годовой, квартальной бухгалтерской отчетности государственных (муниципальных) бюджетных и автономных учреждений</a:t>
            </a:r>
            <a:r>
              <a:rPr lang="ru-RU" sz="800" b="1" dirty="0" smtClean="0">
                <a:solidFill>
                  <a:schemeClr val="tx1"/>
                </a:solidFill>
                <a:cs typeface="Times New Roman" pitchFamily="18" charset="0"/>
              </a:rPr>
              <a:t>.                                                            </a:t>
            </a:r>
            <a:r>
              <a:rPr lang="ru-RU" sz="1000" b="1" dirty="0" smtClean="0">
                <a:solidFill>
                  <a:schemeClr val="tx1"/>
                </a:solidFill>
                <a:cs typeface="Times New Roman" pitchFamily="18" charset="0"/>
              </a:rPr>
              <a:t>2</a:t>
            </a: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smtClean="0">
              <a:solidFill>
                <a:schemeClr val="tx1"/>
              </a:solidFill>
              <a:latin typeface="Times New Roman" pitchFamily="18" charset="0"/>
              <a:cs typeface="Times New Roman" pitchFamily="18" charset="0"/>
            </a:endParaRPr>
          </a:p>
          <a:p>
            <a:pPr algn="just"/>
            <a:endParaRPr lang="ru-RU" sz="800" dirty="0">
              <a:solidFill>
                <a:schemeClr val="tx1"/>
              </a:solidFill>
              <a:latin typeface="Times New Roman" pitchFamily="18" charset="0"/>
              <a:cs typeface="Times New Roman" pitchFamily="18" charset="0"/>
            </a:endParaRPr>
          </a:p>
        </p:txBody>
      </p:sp>
      <p:pic>
        <p:nvPicPr>
          <p:cNvPr id="9" name="Picture 2" descr="C:\ФКР_РАБОТА\ИНСТРУКЦИЯ ПОЛЬЗОВАТЕЛЯМ\Картинки\галочка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483517"/>
            <a:ext cx="215900" cy="228600"/>
          </a:xfrm>
          <a:prstGeom prst="rect">
            <a:avLst/>
          </a:prstGeom>
          <a:solidFill>
            <a:schemeClr val="accent2">
              <a:lumMod val="40000"/>
              <a:lumOff val="60000"/>
            </a:schemeClr>
          </a:solidFill>
          <a:ln>
            <a:solidFill>
              <a:srgbClr val="C00000"/>
            </a:solidFill>
          </a:ln>
          <a:extLst/>
        </p:spPr>
      </p:pic>
      <p:pic>
        <p:nvPicPr>
          <p:cNvPr id="11" name="Picture 2" descr="C:\ФКР_РАБОТА\ИНСТРУКЦИЯ ПОЛЬЗОВАТЕЛЯМ\Картинки\галочка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0" y="1321829"/>
            <a:ext cx="215900" cy="228599"/>
          </a:xfrm>
          <a:prstGeom prst="rect">
            <a:avLst/>
          </a:prstGeom>
          <a:solidFill>
            <a:schemeClr val="accent2">
              <a:lumMod val="40000"/>
              <a:lumOff val="60000"/>
            </a:schemeClr>
          </a:solidFill>
          <a:ln>
            <a:solidFill>
              <a:srgbClr val="C00000"/>
            </a:solidFill>
          </a:ln>
          <a:extLst/>
        </p:spPr>
      </p:pic>
      <p:pic>
        <p:nvPicPr>
          <p:cNvPr id="12" name="Picture 2" descr="C:\ФКР_РАБОТА\ИНСТРУКЦИЯ ПОЛЬЗОВАТЕЛЯМ\Картинки\галочка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 y="2284840"/>
            <a:ext cx="215900" cy="228600"/>
          </a:xfrm>
          <a:prstGeom prst="rect">
            <a:avLst/>
          </a:prstGeom>
          <a:solidFill>
            <a:schemeClr val="accent2">
              <a:lumMod val="40000"/>
              <a:lumOff val="60000"/>
            </a:schemeClr>
          </a:solidFill>
          <a:ln>
            <a:solidFill>
              <a:srgbClr val="C00000"/>
            </a:solidFill>
          </a:ln>
          <a:extLst/>
        </p:spPr>
      </p:pic>
      <p:sp>
        <p:nvSpPr>
          <p:cNvPr id="10" name="Скругленный прямоугольник 9"/>
          <p:cNvSpPr/>
          <p:nvPr/>
        </p:nvSpPr>
        <p:spPr>
          <a:xfrm rot="10800000" flipH="1" flipV="1">
            <a:off x="2959100" y="21424"/>
            <a:ext cx="2661948" cy="327025"/>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accent1">
                    <a:lumMod val="75000"/>
                  </a:schemeClr>
                </a:solidFill>
                <a:effectLst>
                  <a:outerShdw blurRad="38100" dist="38100" dir="2700000" algn="tl">
                    <a:srgbClr val="000000">
                      <a:alpha val="43137"/>
                    </a:srgbClr>
                  </a:outerShdw>
                </a:effectLst>
                <a:latin typeface="+mj-lt"/>
              </a:rPr>
              <a:t>Применение стандарта в                           бухгалтерском учете</a:t>
            </a:r>
            <a:endParaRPr lang="ru-RU" sz="1000" dirty="0">
              <a:solidFill>
                <a:schemeClr val="accent1">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60277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27529" y="2998629"/>
            <a:ext cx="444500" cy="246221"/>
          </a:xfrm>
          <a:prstGeom prst="rect">
            <a:avLst/>
          </a:prstGeom>
          <a:noFill/>
        </p:spPr>
        <p:txBody>
          <a:bodyPr wrap="square" rtlCol="0">
            <a:spAutoFit/>
          </a:bodyPr>
          <a:lstStyle/>
          <a:p>
            <a:pPr algn="r"/>
            <a:r>
              <a:rPr lang="ru-RU" sz="1000" b="1" dirty="0" smtClean="0"/>
              <a:t>3</a:t>
            </a:r>
            <a:endParaRPr lang="ru-RU" sz="1000" b="1" dirty="0"/>
          </a:p>
        </p:txBody>
      </p:sp>
      <p:sp>
        <p:nvSpPr>
          <p:cNvPr id="26" name="object 2"/>
          <p:cNvSpPr/>
          <p:nvPr/>
        </p:nvSpPr>
        <p:spPr>
          <a:xfrm flipV="1">
            <a:off x="0" y="250825"/>
            <a:ext cx="5765800" cy="304800"/>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20700" y="174625"/>
            <a:ext cx="2590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000" b="1" i="1" cap="all" spc="46" dirty="0" smtClean="0">
                <a:solidFill>
                  <a:schemeClr val="accent1">
                    <a:lumMod val="75000"/>
                  </a:schemeClr>
                </a:solidFill>
                <a:cs typeface="Times New Roman" panose="02020603050405020304" pitchFamily="18" charset="0"/>
              </a:rPr>
              <a:t>Уфк  по ульяновской области</a:t>
            </a:r>
            <a:endParaRPr lang="ru-RU" sz="1000" i="1" dirty="0" smtClean="0">
              <a:solidFill>
                <a:schemeClr val="accent1">
                  <a:lumMod val="75000"/>
                </a:schemeClr>
              </a:solidFill>
              <a:cs typeface="Times New Roman" panose="02020603050405020304" pitchFamily="18" charset="0"/>
            </a:endParaRPr>
          </a:p>
          <a:p>
            <a:pPr algn="ctr"/>
            <a:endParaRPr lang="ru-RU" sz="1000" dirty="0"/>
          </a:p>
        </p:txBody>
      </p:sp>
      <p:sp>
        <p:nvSpPr>
          <p:cNvPr id="14" name="Прямоугольник 13"/>
          <p:cNvSpPr/>
          <p:nvPr/>
        </p:nvSpPr>
        <p:spPr>
          <a:xfrm>
            <a:off x="139700" y="555625"/>
            <a:ext cx="5626100" cy="461665"/>
          </a:xfrm>
          <a:prstGeom prst="rect">
            <a:avLst/>
          </a:prstGeom>
          <a:solidFill>
            <a:schemeClr val="bg1"/>
          </a:solidFill>
        </p:spPr>
        <p:txBody>
          <a:bodyPr wrap="square">
            <a:spAutoFit/>
          </a:bodyPr>
          <a:lstStyle/>
          <a:p>
            <a:pPr algn="just"/>
            <a:r>
              <a:rPr lang="ru-RU" sz="800" dirty="0" smtClean="0">
                <a:cs typeface="Times New Roman" pitchFamily="18" charset="0"/>
              </a:rPr>
              <a:t>Термины, определения которым даны в нормативных правовых актах, регулирующих ведение бухгалтерского учета и составление бухгалтерской (финансовой) отчетности, используются в Стандарте в том же значении, в каком они используются в этих нормативных правовых актах</a:t>
            </a:r>
            <a:r>
              <a:rPr lang="ru-RU" sz="800" dirty="0" smtClean="0"/>
              <a:t>.</a:t>
            </a:r>
            <a:endParaRPr lang="ru-RU" sz="800" dirty="0"/>
          </a:p>
        </p:txBody>
      </p:sp>
      <p:sp>
        <p:nvSpPr>
          <p:cNvPr id="16" name="Прямоугольник 15"/>
          <p:cNvSpPr/>
          <p:nvPr/>
        </p:nvSpPr>
        <p:spPr>
          <a:xfrm>
            <a:off x="330610" y="1000918"/>
            <a:ext cx="5410200" cy="215444"/>
          </a:xfrm>
          <a:prstGeom prst="rect">
            <a:avLst/>
          </a:prstGeom>
          <a:solidFill>
            <a:schemeClr val="bg1"/>
          </a:solidFill>
        </p:spPr>
        <p:txBody>
          <a:bodyPr wrap="square">
            <a:spAutoFit/>
          </a:bodyPr>
          <a:lstStyle/>
          <a:p>
            <a:pPr algn="ctr"/>
            <a:r>
              <a:rPr lang="ru-RU" sz="800" b="1" dirty="0" smtClean="0">
                <a:solidFill>
                  <a:schemeClr val="accent1">
                    <a:lumMod val="75000"/>
                  </a:schemeClr>
                </a:solidFill>
                <a:cs typeface="Times New Roman" pitchFamily="18" charset="0"/>
              </a:rPr>
              <a:t>В </a:t>
            </a:r>
            <a:r>
              <a:rPr lang="ru-RU" sz="800" b="1" dirty="0">
                <a:solidFill>
                  <a:schemeClr val="accent1">
                    <a:lumMod val="75000"/>
                  </a:schemeClr>
                </a:solidFill>
                <a:cs typeface="Times New Roman" pitchFamily="18" charset="0"/>
              </a:rPr>
              <a:t>Стандарте используются термины в указанных значениях</a:t>
            </a:r>
          </a:p>
        </p:txBody>
      </p:sp>
      <p:sp>
        <p:nvSpPr>
          <p:cNvPr id="9" name="Прямоугольник 8"/>
          <p:cNvSpPr/>
          <p:nvPr/>
        </p:nvSpPr>
        <p:spPr>
          <a:xfrm>
            <a:off x="209733" y="1224252"/>
            <a:ext cx="2199041" cy="1015663"/>
          </a:xfrm>
          <a:prstGeom prst="rect">
            <a:avLst/>
          </a:prstGeom>
          <a:solidFill>
            <a:schemeClr val="tx2">
              <a:lumMod val="20000"/>
              <a:lumOff val="80000"/>
            </a:schemeClr>
          </a:solidFill>
          <a:ln>
            <a:solidFill>
              <a:schemeClr val="tx2">
                <a:lumMod val="60000"/>
                <a:lumOff val="40000"/>
              </a:schemeClr>
            </a:solidFill>
          </a:ln>
        </p:spPr>
        <p:txBody>
          <a:bodyPr wrap="square">
            <a:spAutoFit/>
          </a:bodyPr>
          <a:lstStyle/>
          <a:p>
            <a:pPr algn="ctr"/>
            <a:r>
              <a:rPr lang="ru-RU" sz="600" b="1" dirty="0" smtClean="0">
                <a:latin typeface="+mj-lt"/>
                <a:cs typeface="Times New Roman" pitchFamily="18" charset="0"/>
              </a:rPr>
              <a:t>информация об участии в совместной деятельности по договору простого товарищества - информация о деятельности субъекта учета, которая осуществляется без образования юридического лица совместно с другим участником и (или) участниками на основании договора простого товарищества, предусматривающего объединение вкладов (имущества) участников и распределение результата такой деятельности между участниками;</a:t>
            </a:r>
            <a:endParaRPr lang="ru-RU" sz="600" b="1" dirty="0">
              <a:latin typeface="+mj-lt"/>
              <a:cs typeface="Times New Roman" pitchFamily="18" charset="0"/>
            </a:endParaRPr>
          </a:p>
        </p:txBody>
      </p:sp>
      <p:sp>
        <p:nvSpPr>
          <p:cNvPr id="10" name="Прямоугольник 9"/>
          <p:cNvSpPr/>
          <p:nvPr/>
        </p:nvSpPr>
        <p:spPr>
          <a:xfrm>
            <a:off x="2478807" y="1216362"/>
            <a:ext cx="3077626" cy="1015663"/>
          </a:xfrm>
          <a:prstGeom prst="rect">
            <a:avLst/>
          </a:prstGeom>
          <a:solidFill>
            <a:schemeClr val="tx2">
              <a:lumMod val="20000"/>
              <a:lumOff val="80000"/>
            </a:schemeClr>
          </a:solidFill>
          <a:ln>
            <a:solidFill>
              <a:schemeClr val="tx2">
                <a:lumMod val="60000"/>
                <a:lumOff val="40000"/>
              </a:schemeClr>
            </a:solidFill>
          </a:ln>
        </p:spPr>
        <p:txBody>
          <a:bodyPr wrap="square">
            <a:spAutoFit/>
          </a:bodyPr>
          <a:lstStyle/>
          <a:p>
            <a:pPr algn="ctr"/>
            <a:r>
              <a:rPr lang="ru-RU" sz="600" b="1" dirty="0" smtClean="0">
                <a:latin typeface="+mj-lt"/>
                <a:cs typeface="Times New Roman" pitchFamily="18" charset="0"/>
              </a:rPr>
              <a:t>информация об участии в соглашении о совместно осуществляемых операциях - информация о деятельности субъекта учета, которая осуществляется без образования юридического лица совместно с другим участником и (или) участниками на основании соглашения о совместно осуществляемых операциях, направленных на достижение целей не связанных с извлечением прибыли, согласно которому каждый участник использует имеющиеся у него ресурсы для выполнения обязательств по соглашению о совместно осуществляемых операциях, при условии распределения между участниками результатов совместно осуществляемых операций.</a:t>
            </a:r>
            <a:endParaRPr lang="ru-RU" sz="600" b="1" dirty="0">
              <a:latin typeface="+mj-lt"/>
              <a:cs typeface="Times New Roman" pitchFamily="18" charset="0"/>
            </a:endParaRPr>
          </a:p>
        </p:txBody>
      </p:sp>
      <p:sp>
        <p:nvSpPr>
          <p:cNvPr id="6145" name="Rectangle 1"/>
          <p:cNvSpPr>
            <a:spLocks noChangeArrowheads="1"/>
          </p:cNvSpPr>
          <p:nvPr/>
        </p:nvSpPr>
        <p:spPr bwMode="auto">
          <a:xfrm>
            <a:off x="0" y="43934"/>
            <a:ext cx="53091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139700" y="2232025"/>
            <a:ext cx="5626100" cy="1077218"/>
          </a:xfrm>
          <a:prstGeom prst="rect">
            <a:avLst/>
          </a:prstGeom>
        </p:spPr>
        <p:txBody>
          <a:bodyPr wrap="square">
            <a:spAutoFit/>
          </a:bodyPr>
          <a:lstStyle/>
          <a:p>
            <a:pPr algn="just"/>
            <a:r>
              <a:rPr lang="ru-RU" sz="800" dirty="0" smtClean="0">
                <a:cs typeface="Times New Roman" pitchFamily="18" charset="0"/>
              </a:rPr>
              <a:t>К информации об участии в совместной деятельности по договору простого товарищества и об участии в соглашении о совместно осуществляемых операциях не относится информация о взаимодействии и координации усилий и деятельности субъектов учета, в частности федеральных органов исполнительной власти, Генеральной прокуратуры Российской Федерации, Следственного комитета Российской Федерации, органов государственной власти субъектов Российской Федерации и органов местного самоуправления, институтов гражданского общества, общественных объединений, предпринимательского сообщества, общественных и научных объединений, в вопросах формирования и реализации и государственной политики Российской Федерации в какой-либо области.</a:t>
            </a:r>
            <a:endParaRPr lang="ru-RU" sz="800" dirty="0">
              <a:cs typeface="Times New Roman" pitchFamily="18" charset="0"/>
            </a:endParaRPr>
          </a:p>
        </p:txBody>
      </p:sp>
      <p:sp>
        <p:nvSpPr>
          <p:cNvPr id="19" name="Скругленный прямоугольник 18"/>
          <p:cNvSpPr/>
          <p:nvPr/>
        </p:nvSpPr>
        <p:spPr>
          <a:xfrm rot="10800000" flipH="1" flipV="1">
            <a:off x="3111500" y="74543"/>
            <a:ext cx="2590800" cy="38240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accent1">
                    <a:lumMod val="75000"/>
                  </a:schemeClr>
                </a:solidFill>
              </a:rPr>
              <a:t> </a:t>
            </a:r>
            <a:r>
              <a:rPr lang="ru-RU" sz="1000" dirty="0" smtClean="0">
                <a:solidFill>
                  <a:schemeClr val="accent1">
                    <a:lumMod val="75000"/>
                  </a:schemeClr>
                </a:solidFill>
                <a:effectLst>
                  <a:outerShdw blurRad="38100" dist="38100" dir="2700000" algn="tl">
                    <a:srgbClr val="000000">
                      <a:alpha val="43137"/>
                    </a:srgbClr>
                  </a:outerShdw>
                </a:effectLst>
                <a:latin typeface="+mj-lt"/>
              </a:rPr>
              <a:t>Термины и их определения</a:t>
            </a:r>
            <a:endParaRPr lang="ru-RU" sz="1000" dirty="0">
              <a:solidFill>
                <a:schemeClr val="accent1">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62917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ru-RU" sz="1000" b="1" dirty="0" smtClean="0"/>
              <a:t>4</a:t>
            </a:r>
            <a:endParaRPr lang="ru-RU" sz="1000" b="1" dirty="0"/>
          </a:p>
        </p:txBody>
      </p:sp>
      <p:sp>
        <p:nvSpPr>
          <p:cNvPr id="26" name="object 2"/>
          <p:cNvSpPr/>
          <p:nvPr/>
        </p:nvSpPr>
        <p:spPr>
          <a:xfrm flipV="1">
            <a:off x="0" y="250825"/>
            <a:ext cx="5765800" cy="304800"/>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21" name="TextBox 20"/>
          <p:cNvSpPr txBox="1"/>
          <p:nvPr/>
        </p:nvSpPr>
        <p:spPr>
          <a:xfrm>
            <a:off x="3797300" y="250825"/>
            <a:ext cx="184731" cy="369332"/>
          </a:xfrm>
          <a:prstGeom prst="rect">
            <a:avLst/>
          </a:prstGeom>
          <a:noFill/>
        </p:spPr>
        <p:txBody>
          <a:bodyPr wrap="none" rtlCol="0">
            <a:spAutoFit/>
          </a:bodyPr>
          <a:lstStyle/>
          <a:p>
            <a:endParaRPr lang="ru-RU" dirty="0"/>
          </a:p>
        </p:txBody>
      </p:sp>
      <p:sp>
        <p:nvSpPr>
          <p:cNvPr id="8" name="Скругленный прямоугольник 7"/>
          <p:cNvSpPr/>
          <p:nvPr/>
        </p:nvSpPr>
        <p:spPr>
          <a:xfrm>
            <a:off x="139700" y="1050691"/>
            <a:ext cx="1676400" cy="1605358"/>
          </a:xfrm>
          <a:prstGeom prst="roundRect">
            <a:avLst/>
          </a:prstGeom>
          <a:solidFill>
            <a:schemeClr val="tx2">
              <a:lumMod val="40000"/>
              <a:lumOff val="6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2">
                    <a:lumMod val="75000"/>
                  </a:schemeClr>
                </a:solidFill>
                <a:latin typeface="+mj-lt"/>
                <a:cs typeface="Times New Roman" pitchFamily="18" charset="0"/>
              </a:rPr>
              <a:t>При внесении вклада (имущества) по договору простого товарищества субъект учета - участник совместной деятельности по договору простого товарищества (далее - участник совместной деятельности по договору простого товарищества) отражает выбытие соответствующих активов и признает финансовое вложение в размере балансовой стоимости выбывших активов в соответствии с требованиями нормативных правовых актов, регулирующих ведение бухгалтерского учета и составление бухгалтерской (финансовой) отчетн</a:t>
            </a:r>
            <a:r>
              <a:rPr lang="ru-RU" sz="600" dirty="0" smtClean="0">
                <a:solidFill>
                  <a:schemeClr val="tx2">
                    <a:lumMod val="75000"/>
                  </a:schemeClr>
                </a:solidFill>
                <a:latin typeface="+mj-lt"/>
              </a:rPr>
              <a:t>ости</a:t>
            </a:r>
            <a:r>
              <a:rPr lang="ru-RU" sz="400" dirty="0" smtClean="0">
                <a:latin typeface="+mj-lt"/>
              </a:rPr>
              <a:t>.</a:t>
            </a:r>
            <a:endParaRPr lang="ru-RU" sz="400" dirty="0">
              <a:latin typeface="+mj-lt"/>
            </a:endParaRPr>
          </a:p>
        </p:txBody>
      </p:sp>
      <p:sp>
        <p:nvSpPr>
          <p:cNvPr id="10" name="Скругленный прямоугольник 9"/>
          <p:cNvSpPr/>
          <p:nvPr/>
        </p:nvSpPr>
        <p:spPr>
          <a:xfrm>
            <a:off x="1889432" y="1146023"/>
            <a:ext cx="1371600" cy="1510026"/>
          </a:xfrm>
          <a:prstGeom prst="roundRect">
            <a:avLst/>
          </a:prstGeom>
          <a:solidFill>
            <a:schemeClr val="tx2">
              <a:lumMod val="40000"/>
              <a:lumOff val="6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smtClean="0">
                <a:solidFill>
                  <a:schemeClr val="tx1"/>
                </a:solidFill>
                <a:latin typeface="+mj-lt"/>
                <a:cs typeface="Times New Roman" pitchFamily="18" charset="0"/>
              </a:rPr>
              <a:t>При формировании финансового результата за отчетный период участник совместной деятельности по договору простого товарищества включает в состав доходов (расходов) отчетного периода долю финансового результата, причитающуюся ему согласно условиям договора простого товарищества</a:t>
            </a:r>
            <a:endParaRPr lang="ru-RU" sz="600" dirty="0">
              <a:solidFill>
                <a:schemeClr val="tx1"/>
              </a:solidFill>
              <a:latin typeface="+mj-lt"/>
              <a:cs typeface="Times New Roman" pitchFamily="18" charset="0"/>
            </a:endParaRPr>
          </a:p>
        </p:txBody>
      </p:sp>
      <p:sp>
        <p:nvSpPr>
          <p:cNvPr id="11" name="Скругленный прямоугольник 10"/>
          <p:cNvSpPr/>
          <p:nvPr/>
        </p:nvSpPr>
        <p:spPr>
          <a:xfrm>
            <a:off x="3340100" y="1012825"/>
            <a:ext cx="2133600" cy="1655756"/>
          </a:xfrm>
          <a:prstGeom prst="roundRect">
            <a:avLst/>
          </a:prstGeom>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21" name="Rectangle 1"/>
          <p:cNvSpPr>
            <a:spLocks noChangeArrowheads="1"/>
          </p:cNvSpPr>
          <p:nvPr/>
        </p:nvSpPr>
        <p:spPr bwMode="auto">
          <a:xfrm>
            <a:off x="3416300" y="867027"/>
            <a:ext cx="1981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endParaRPr kumimoji="0" lang="ru-RU" sz="600" i="0" u="none" strike="noStrike" cap="none" normalizeH="0" baseline="0" dirty="0" smtClean="0">
              <a:ln>
                <a:noFill/>
              </a:ln>
              <a:effectLst/>
              <a:latin typeface="+mj-lt"/>
              <a:ea typeface="Times New Roman" pitchFamily="18" charset="0"/>
              <a:cs typeface="Times New Roman" pitchFamily="18" charset="0"/>
            </a:endParaRP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600" i="0" u="none" strike="noStrike" cap="none" normalizeH="0" baseline="0" dirty="0" smtClean="0">
                <a:ln>
                  <a:noFill/>
                </a:ln>
                <a:effectLst/>
                <a:latin typeface="+mj-lt"/>
                <a:ea typeface="Times New Roman" pitchFamily="18" charset="0"/>
                <a:cs typeface="Times New Roman" pitchFamily="18" charset="0"/>
              </a:rPr>
              <a:t>В случае прекращения совместной деятельности по договору простого товарищества участник совместной деятельности по договору простого товарищества отражает выбытие финансового вложения и принимает к бухгалтерскому учету активы, полученные в счет погашения вклада, в соответствии с требованиями нормативных правовых актов, регулирующих ведение бухгалтерского учета и составление бухгалтерской (финансовой) отчетности, в денежном измерении, указанном участником совместной деятельности по договору простого товарищества, осуществляющим согласно договору простого товарищества ведение бухгалтерского учета общего имущества простого товарищества (далее - субъект учета, ведущий общие дела по договору простого товарищества)</a:t>
            </a:r>
            <a:endParaRPr kumimoji="0" lang="ru-RU" sz="600" i="0" u="none" strike="noStrike" cap="none" normalizeH="0" baseline="0" dirty="0" smtClean="0">
              <a:ln>
                <a:noFill/>
              </a:ln>
              <a:effectLst/>
              <a:latin typeface="+mj-lt"/>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139700" y="2668581"/>
            <a:ext cx="5410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800" b="0" i="0" u="none" strike="noStrike" cap="none" normalizeH="0" baseline="0" dirty="0" smtClean="0">
                <a:ln>
                  <a:noFill/>
                </a:ln>
                <a:solidFill>
                  <a:schemeClr val="tx1"/>
                </a:solidFill>
                <a:effectLst/>
                <a:ea typeface="Times New Roman" pitchFamily="18" charset="0"/>
                <a:cs typeface="Times New Roman" pitchFamily="18" charset="0"/>
              </a:rPr>
              <a:t>Разница между стоимостью активов, полученных после прекращения совместной деятельности по договору простого товарищества, и стоимостью погашаемого финансового вложения в простое товарищество относится на финансовый результат текущего периода участника совместной деятельности по договору простого товарищества.</a:t>
            </a:r>
            <a:r>
              <a:rPr lang="ru-RU" sz="800" dirty="0">
                <a:solidFill>
                  <a:schemeClr val="tx2"/>
                </a:solidFill>
              </a:rPr>
              <a:t> </a:t>
            </a:r>
            <a:endParaRPr kumimoji="0" lang="ru-RU" sz="800" b="0" i="0" u="none" strike="noStrike" cap="none" normalizeH="0" baseline="0" dirty="0" smtClean="0">
              <a:ln>
                <a:noFill/>
              </a:ln>
              <a:solidFill>
                <a:schemeClr val="tx1"/>
              </a:solidFill>
              <a:effectLst/>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cs typeface="Arial" pitchFamily="34" charset="0"/>
            </a:endParaRPr>
          </a:p>
        </p:txBody>
      </p:sp>
      <p:sp>
        <p:nvSpPr>
          <p:cNvPr id="3" name="Прямоугольник 2"/>
          <p:cNvSpPr/>
          <p:nvPr/>
        </p:nvSpPr>
        <p:spPr>
          <a:xfrm>
            <a:off x="215900" y="579303"/>
            <a:ext cx="5486400" cy="215444"/>
          </a:xfrm>
          <a:prstGeom prst="rect">
            <a:avLst/>
          </a:prstGeom>
          <a:solidFill>
            <a:schemeClr val="bg1"/>
          </a:solidFill>
        </p:spPr>
        <p:txBody>
          <a:bodyPr wrap="square">
            <a:spAutoFit/>
          </a:bodyPr>
          <a:lstStyle/>
          <a:p>
            <a:pPr algn="ctr"/>
            <a:endParaRPr lang="ru-RU" sz="800" b="1" dirty="0">
              <a:solidFill>
                <a:schemeClr val="accent2"/>
              </a:solidFill>
            </a:endParaRPr>
          </a:p>
        </p:txBody>
      </p:sp>
      <p:cxnSp>
        <p:nvCxnSpPr>
          <p:cNvPr id="6" name="Прямая со стрелкой 5"/>
          <p:cNvCxnSpPr>
            <a:endCxn id="8" idx="0"/>
          </p:cNvCxnSpPr>
          <p:nvPr/>
        </p:nvCxnSpPr>
        <p:spPr>
          <a:xfrm>
            <a:off x="977900" y="1012825"/>
            <a:ext cx="0" cy="37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578100" y="1050691"/>
            <a:ext cx="0" cy="53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Скругленный прямоугольник 21"/>
          <p:cNvSpPr/>
          <p:nvPr/>
        </p:nvSpPr>
        <p:spPr>
          <a:xfrm rot="10800000" flipH="1" flipV="1">
            <a:off x="3035300" y="85078"/>
            <a:ext cx="2667000" cy="382402"/>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accent1">
                    <a:lumMod val="75000"/>
                  </a:schemeClr>
                </a:solidFill>
                <a:effectLst>
                  <a:outerShdw blurRad="38100" dist="38100" dir="2700000" algn="tl">
                    <a:srgbClr val="000000">
                      <a:alpha val="43137"/>
                    </a:srgbClr>
                  </a:outerShdw>
                </a:effectLst>
                <a:latin typeface="+mj-lt"/>
              </a:rPr>
              <a:t>Совместная </a:t>
            </a:r>
            <a:r>
              <a:rPr lang="ru-RU" sz="1000" dirty="0" smtClean="0">
                <a:solidFill>
                  <a:schemeClr val="accent1">
                    <a:lumMod val="75000"/>
                  </a:schemeClr>
                </a:solidFill>
                <a:effectLst>
                  <a:outerShdw blurRad="38100" dist="38100" dir="2700000" algn="tl">
                    <a:srgbClr val="000000">
                      <a:alpha val="43137"/>
                    </a:srgbClr>
                  </a:outerShdw>
                </a:effectLst>
                <a:latin typeface="+mj-lt"/>
              </a:rPr>
              <a:t>деятельность </a:t>
            </a:r>
            <a:r>
              <a:rPr lang="ru-RU" sz="1000" dirty="0">
                <a:solidFill>
                  <a:schemeClr val="accent1">
                    <a:lumMod val="75000"/>
                  </a:schemeClr>
                </a:solidFill>
                <a:effectLst>
                  <a:outerShdw blurRad="38100" dist="38100" dir="2700000" algn="tl">
                    <a:srgbClr val="000000">
                      <a:alpha val="43137"/>
                    </a:srgbClr>
                  </a:outerShdw>
                </a:effectLst>
                <a:latin typeface="+mj-lt"/>
              </a:rPr>
              <a:t>по договору</a:t>
            </a:r>
          </a:p>
          <a:p>
            <a:pPr algn="ctr"/>
            <a:r>
              <a:rPr lang="ru-RU" sz="1000" dirty="0">
                <a:solidFill>
                  <a:schemeClr val="accent1">
                    <a:lumMod val="75000"/>
                  </a:schemeClr>
                </a:solidFill>
                <a:effectLst>
                  <a:outerShdw blurRad="38100" dist="38100" dir="2700000" algn="tl">
                    <a:srgbClr val="000000">
                      <a:alpha val="43137"/>
                    </a:srgbClr>
                  </a:outerShdw>
                </a:effectLst>
                <a:latin typeface="+mj-lt"/>
              </a:rPr>
              <a:t>простого товарищества</a:t>
            </a:r>
          </a:p>
        </p:txBody>
      </p:sp>
      <p:cxnSp>
        <p:nvCxnSpPr>
          <p:cNvPr id="35" name="Прямая со стрелкой 34"/>
          <p:cNvCxnSpPr/>
          <p:nvPr/>
        </p:nvCxnSpPr>
        <p:spPr>
          <a:xfrm>
            <a:off x="4635500" y="1012825"/>
            <a:ext cx="0" cy="18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p:cNvSpPr/>
          <p:nvPr/>
        </p:nvSpPr>
        <p:spPr>
          <a:xfrm>
            <a:off x="596900" y="555625"/>
            <a:ext cx="4419600" cy="373942"/>
          </a:xfrm>
          <a:prstGeom prst="roundRect">
            <a:avLst/>
          </a:prstGeom>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800" b="1" dirty="0" smtClean="0">
              <a:solidFill>
                <a:srgbClr val="FF0000"/>
              </a:solidFill>
            </a:endParaRPr>
          </a:p>
          <a:p>
            <a:pPr algn="ctr"/>
            <a:r>
              <a:rPr lang="ru-RU" sz="800" b="1" dirty="0" smtClean="0">
                <a:solidFill>
                  <a:schemeClr val="accent1">
                    <a:lumMod val="75000"/>
                  </a:schemeClr>
                </a:solidFill>
              </a:rPr>
              <a:t>Отражение </a:t>
            </a:r>
            <a:r>
              <a:rPr lang="ru-RU" sz="800" b="1" dirty="0">
                <a:solidFill>
                  <a:schemeClr val="accent1">
                    <a:lumMod val="75000"/>
                  </a:schemeClr>
                </a:solidFill>
              </a:rPr>
              <a:t>в бухгалтерском учете информации</a:t>
            </a:r>
            <a:r>
              <a:rPr lang="en-US" sz="800" b="1" dirty="0">
                <a:solidFill>
                  <a:schemeClr val="accent1">
                    <a:lumMod val="75000"/>
                  </a:schemeClr>
                </a:solidFill>
              </a:rPr>
              <a:t> </a:t>
            </a:r>
            <a:r>
              <a:rPr lang="ru-RU" sz="800" b="1" dirty="0">
                <a:solidFill>
                  <a:schemeClr val="accent1">
                    <a:lumMod val="75000"/>
                  </a:schemeClr>
                </a:solidFill>
              </a:rPr>
              <a:t>об участии в совместной деятельности по договору простого товарищества</a:t>
            </a:r>
          </a:p>
          <a:p>
            <a:pPr algn="ctr"/>
            <a:endParaRPr lang="ru-RU" sz="800" dirty="0">
              <a:solidFill>
                <a:schemeClr val="accent1">
                  <a:lumMod val="75000"/>
                </a:schemeClr>
              </a:solidFill>
            </a:endParaRPr>
          </a:p>
        </p:txBody>
      </p:sp>
    </p:spTree>
    <p:extLst>
      <p:ext uri="{BB962C8B-B14F-4D97-AF65-F5344CB8AC3E}">
        <p14:creationId xmlns:p14="http://schemas.microsoft.com/office/powerpoint/2010/main" val="4290658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ru-RU" sz="1000" b="1" dirty="0" smtClean="0"/>
              <a:t>5</a:t>
            </a:r>
            <a:endParaRPr lang="ru-RU" sz="1000" b="1" dirty="0"/>
          </a:p>
        </p:txBody>
      </p:sp>
      <p:sp>
        <p:nvSpPr>
          <p:cNvPr id="26" name="object 2"/>
          <p:cNvSpPr/>
          <p:nvPr/>
        </p:nvSpPr>
        <p:spPr>
          <a:xfrm flipV="1">
            <a:off x="0" y="250825"/>
            <a:ext cx="5765800" cy="304800"/>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21" name="TextBox 20"/>
          <p:cNvSpPr txBox="1"/>
          <p:nvPr/>
        </p:nvSpPr>
        <p:spPr>
          <a:xfrm>
            <a:off x="3797300" y="250825"/>
            <a:ext cx="184731" cy="369332"/>
          </a:xfrm>
          <a:prstGeom prst="rect">
            <a:avLst/>
          </a:prstGeom>
          <a:noFill/>
        </p:spPr>
        <p:txBody>
          <a:bodyPr wrap="none" rtlCol="0">
            <a:spAutoFit/>
          </a:bodyPr>
          <a:lstStyle/>
          <a:p>
            <a:endParaRPr lang="ru-RU" dirty="0"/>
          </a:p>
        </p:txBody>
      </p:sp>
      <p:sp>
        <p:nvSpPr>
          <p:cNvPr id="5121" name="Rectangle 1"/>
          <p:cNvSpPr>
            <a:spLocks noChangeArrowheads="1"/>
          </p:cNvSpPr>
          <p:nvPr/>
        </p:nvSpPr>
        <p:spPr bwMode="auto">
          <a:xfrm>
            <a:off x="3416300" y="1698023"/>
            <a:ext cx="1981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endParaRPr kumimoji="0" lang="ru-RU" sz="600" i="0" u="none" strike="noStrike" cap="none" normalizeH="0" baseline="0" dirty="0" smtClean="0">
              <a:ln>
                <a:noFill/>
              </a:ln>
              <a:effectLst/>
              <a:latin typeface="+mj-lt"/>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15900" y="579303"/>
            <a:ext cx="5486400" cy="2062103"/>
          </a:xfrm>
          <a:prstGeom prst="rect">
            <a:avLst/>
          </a:prstGeom>
          <a:solidFill>
            <a:schemeClr val="bg1"/>
          </a:solidFill>
        </p:spPr>
        <p:txBody>
          <a:bodyPr wrap="square">
            <a:spAutoFit/>
          </a:bodyPr>
          <a:lstStyle/>
          <a:p>
            <a:r>
              <a:rPr lang="ru-RU" sz="800" dirty="0" smtClean="0"/>
              <a:t>             Субъект </a:t>
            </a:r>
            <a:r>
              <a:rPr lang="ru-RU" sz="800" dirty="0"/>
              <a:t>учета, ведущий общие дела по договору простого товарищества, обеспечивает обособленный учет имущества простого товарищества и информации об участии в совместной деятельности по договору простого товарищества на отдельном балансе путем использования отдельных </a:t>
            </a:r>
            <a:r>
              <a:rPr lang="ru-RU" sz="800" dirty="0" smtClean="0"/>
              <a:t>регистров бухгалтерского </a:t>
            </a:r>
            <a:r>
              <a:rPr lang="ru-RU" sz="800" dirty="0"/>
              <a:t>учета и соответствующего кода вида финансового обеспечения (деятельности) (далее - баланс простого товарищества).</a:t>
            </a:r>
          </a:p>
          <a:p>
            <a:r>
              <a:rPr lang="ru-RU" sz="800" dirty="0" smtClean="0"/>
              <a:t>             Активы</a:t>
            </a:r>
            <a:r>
              <a:rPr lang="ru-RU" sz="800" dirty="0"/>
              <a:t>, внесенные участниками совместной деятельности по договору простого товарищества в общее дело, учитываются субъектом учета, ведущим общие дела по договору простого товарищества, отдельно по каждому из участников совместной деятельности по договору простого товарищества на счетах учета расчетов с прочими кредиторами. Указанные активы отражаются в денежном измерении, предусмотренном договором простого товарищества.</a:t>
            </a:r>
          </a:p>
          <a:p>
            <a:r>
              <a:rPr lang="ru-RU" sz="800" dirty="0" smtClean="0"/>
              <a:t>            Начисление </a:t>
            </a:r>
            <a:r>
              <a:rPr lang="ru-RU" sz="800" dirty="0"/>
              <a:t>амортизации по амортизируемым активам осуществляется в соответствии с учетной политикой субъекта учета, ведущего общие дела по договору простого товарищества, вне зависимости от ранее применявшихся (до заключения договора простого товарищества) участниками совместной деятельности по договору простого товарищества способов начисления амортизации.</a:t>
            </a:r>
          </a:p>
          <a:p>
            <a:endParaRPr lang="ru-RU" sz="800" dirty="0"/>
          </a:p>
          <a:p>
            <a:r>
              <a:rPr lang="ru-RU" sz="800" b="1" dirty="0"/>
              <a:t> </a:t>
            </a:r>
          </a:p>
        </p:txBody>
      </p:sp>
      <p:sp>
        <p:nvSpPr>
          <p:cNvPr id="22" name="Скругленный прямоугольник 21"/>
          <p:cNvSpPr/>
          <p:nvPr/>
        </p:nvSpPr>
        <p:spPr>
          <a:xfrm rot="10800000" flipH="1" flipV="1">
            <a:off x="3077828" y="92948"/>
            <a:ext cx="2714585" cy="437707"/>
          </a:xfrm>
          <a:prstGeom prst="round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000" dirty="0" smtClean="0">
                <a:solidFill>
                  <a:schemeClr val="accent1">
                    <a:lumMod val="75000"/>
                  </a:schemeClr>
                </a:solidFill>
                <a:effectLst>
                  <a:outerShdw blurRad="38100" dist="38100" dir="2700000" algn="tl">
                    <a:srgbClr val="000000">
                      <a:alpha val="43137"/>
                    </a:srgbClr>
                  </a:outerShdw>
                </a:effectLst>
                <a:latin typeface="+mj-lt"/>
              </a:rPr>
              <a:t>Ведение общих дел по </a:t>
            </a:r>
            <a:r>
              <a:rPr lang="ru-RU" sz="1000" dirty="0">
                <a:solidFill>
                  <a:schemeClr val="accent1">
                    <a:lumMod val="75000"/>
                  </a:schemeClr>
                </a:solidFill>
                <a:effectLst>
                  <a:outerShdw blurRad="38100" dist="38100" dir="2700000" algn="tl">
                    <a:srgbClr val="000000">
                      <a:alpha val="43137"/>
                    </a:srgbClr>
                  </a:outerShdw>
                </a:effectLst>
                <a:latin typeface="+mj-lt"/>
              </a:rPr>
              <a:t>договору простого товарищества</a:t>
            </a:r>
          </a:p>
        </p:txBody>
      </p:sp>
    </p:spTree>
    <p:extLst>
      <p:ext uri="{BB962C8B-B14F-4D97-AF65-F5344CB8AC3E}">
        <p14:creationId xmlns:p14="http://schemas.microsoft.com/office/powerpoint/2010/main" val="2847264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246221"/>
          </a:xfrm>
          <a:prstGeom prst="rect">
            <a:avLst/>
          </a:prstGeom>
          <a:noFill/>
        </p:spPr>
        <p:txBody>
          <a:bodyPr wrap="square" rtlCol="0">
            <a:spAutoFit/>
          </a:bodyPr>
          <a:lstStyle/>
          <a:p>
            <a:pPr algn="r"/>
            <a:r>
              <a:rPr lang="ru-RU" sz="1000" b="1" dirty="0" smtClean="0"/>
              <a:t>6</a:t>
            </a: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8" name="TextBox 7"/>
          <p:cNvSpPr txBox="1"/>
          <p:nvPr/>
        </p:nvSpPr>
        <p:spPr>
          <a:xfrm>
            <a:off x="248920" y="480170"/>
            <a:ext cx="5410200" cy="338554"/>
          </a:xfrm>
          <a:prstGeom prst="rect">
            <a:avLst/>
          </a:prstGeom>
          <a:noFill/>
        </p:spPr>
        <p:txBody>
          <a:bodyPr wrap="square" rtlCol="0">
            <a:spAutoFit/>
          </a:bodyPr>
          <a:lstStyle/>
          <a:p>
            <a:pPr algn="just"/>
            <a:r>
              <a:rPr lang="ru-RU" sz="800" dirty="0" smtClean="0"/>
              <a:t>  </a:t>
            </a:r>
          </a:p>
          <a:p>
            <a:pPr algn="just"/>
            <a:r>
              <a:rPr lang="ru-RU" sz="800" dirty="0" smtClean="0"/>
              <a:t>                    </a:t>
            </a:r>
            <a:endParaRPr lang="en-US" sz="800" dirty="0" smtClean="0"/>
          </a:p>
        </p:txBody>
      </p:sp>
      <p:sp>
        <p:nvSpPr>
          <p:cNvPr id="7" name="Скругленный прямоугольник 6"/>
          <p:cNvSpPr/>
          <p:nvPr/>
        </p:nvSpPr>
        <p:spPr>
          <a:xfrm rot="10800000" flipH="1" flipV="1">
            <a:off x="3025138" y="53126"/>
            <a:ext cx="2687324" cy="344218"/>
          </a:xfrm>
          <a:prstGeom prst="roundRect">
            <a:avLst/>
          </a:prstGeom>
          <a:ln>
            <a:solidFill>
              <a:srgbClr val="11437F"/>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000" dirty="0" smtClean="0"/>
              <a:t> </a:t>
            </a:r>
            <a:r>
              <a:rPr lang="ru-RU" sz="1000" dirty="0">
                <a:solidFill>
                  <a:schemeClr val="accent1">
                    <a:lumMod val="75000"/>
                  </a:schemeClr>
                </a:solidFill>
                <a:effectLst>
                  <a:outerShdw blurRad="38100" dist="38100" dir="2700000" algn="tl">
                    <a:srgbClr val="000000">
                      <a:alpha val="43137"/>
                    </a:srgbClr>
                  </a:outerShdw>
                </a:effectLst>
              </a:rPr>
              <a:t>Ведение общих дел по договору простого товарищества</a:t>
            </a:r>
          </a:p>
        </p:txBody>
      </p:sp>
      <p:sp>
        <p:nvSpPr>
          <p:cNvPr id="3" name="Прямоугольник 2"/>
          <p:cNvSpPr/>
          <p:nvPr/>
        </p:nvSpPr>
        <p:spPr>
          <a:xfrm>
            <a:off x="325120" y="625692"/>
            <a:ext cx="5334000" cy="355738"/>
          </a:xfrm>
          <a:prstGeom prst="rect">
            <a:avLst/>
          </a:prstGeom>
        </p:spPr>
        <p:txBody>
          <a:bodyPr wrap="square">
            <a:spAutoFit/>
          </a:bodyPr>
          <a:lstStyle/>
          <a:p>
            <a:pPr algn="just">
              <a:lnSpc>
                <a:spcPct val="107000"/>
              </a:lnSpc>
              <a:spcAft>
                <a:spcPts val="800"/>
              </a:spcAft>
            </a:pPr>
            <a:r>
              <a:rPr lang="ru-RU" sz="800" dirty="0" smtClean="0">
                <a:latin typeface="Arial" panose="020B0604020202020204" pitchFamily="34" charset="0"/>
                <a:ea typeface="Calibri" panose="020F0502020204030204" pitchFamily="34" charset="0"/>
                <a:cs typeface="Times New Roman" panose="02020603050405020304" pitchFamily="18" charset="0"/>
              </a:rPr>
              <a:t>           </a:t>
            </a:r>
            <a:r>
              <a:rPr lang="ru-RU" sz="800"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Субъект </a:t>
            </a:r>
            <a:r>
              <a:rPr lang="ru-RU" sz="8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учета, ведущий общие дела по договору простого товарищества, на дату принятия решения о распределении финансового </a:t>
            </a:r>
            <a:r>
              <a:rPr lang="ru-RU" sz="800"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результата </a:t>
            </a:r>
            <a:r>
              <a:rPr lang="ru-RU" sz="800"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по договору простого товарищества </a:t>
            </a:r>
            <a:r>
              <a:rPr lang="ru-RU" sz="800"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отражает :</a:t>
            </a:r>
            <a:endParaRPr lang="ru-RU" sz="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Скругленный прямоугольник 3"/>
          <p:cNvSpPr/>
          <p:nvPr/>
        </p:nvSpPr>
        <p:spPr>
          <a:xfrm>
            <a:off x="368808" y="1132340"/>
            <a:ext cx="2514092" cy="155688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800" dirty="0" smtClean="0"/>
              <a:t>кредиторскую </a:t>
            </a:r>
            <a:r>
              <a:rPr lang="ru-RU" sz="800" dirty="0"/>
              <a:t>задолженность перед участниками совместной деятельности по договору простого товарищества в сумме положительного финансового результата, подлежащего распределению между участниками совместной деятельности по договору простого </a:t>
            </a:r>
            <a:r>
              <a:rPr lang="ru-RU" sz="800" dirty="0" smtClean="0"/>
              <a:t>товарищества</a:t>
            </a:r>
            <a:endParaRPr lang="ru-RU" sz="800" dirty="0"/>
          </a:p>
          <a:p>
            <a:pPr algn="ctr"/>
            <a:endParaRPr lang="ru-RU" sz="800" dirty="0"/>
          </a:p>
        </p:txBody>
      </p:sp>
      <p:sp>
        <p:nvSpPr>
          <p:cNvPr id="5" name="Скругленный прямоугольник 4"/>
          <p:cNvSpPr/>
          <p:nvPr/>
        </p:nvSpPr>
        <p:spPr>
          <a:xfrm>
            <a:off x="3111500" y="1132339"/>
            <a:ext cx="2438400" cy="15568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800" dirty="0" smtClean="0"/>
              <a:t>дебиторскую </a:t>
            </a:r>
            <a:r>
              <a:rPr lang="ru-RU" sz="800" dirty="0"/>
              <a:t>задолженность участников совместной деятельности по договору простого товарищества в сумме отрицательного финансового результата, подлежащего погашению участниками совместной деятельности по договору простого </a:t>
            </a:r>
            <a:r>
              <a:rPr lang="ru-RU" sz="800" dirty="0" smtClean="0"/>
              <a:t>товарищества</a:t>
            </a:r>
            <a:endParaRPr lang="ru-RU" sz="800" dirty="0"/>
          </a:p>
        </p:txBody>
      </p:sp>
    </p:spTree>
    <p:extLst>
      <p:ext uri="{BB962C8B-B14F-4D97-AF65-F5344CB8AC3E}">
        <p14:creationId xmlns:p14="http://schemas.microsoft.com/office/powerpoint/2010/main" val="3492362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ru-RU" sz="1000" b="1" dirty="0" smtClean="0"/>
              <a:t>7</a:t>
            </a:r>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8" name="TextBox 7"/>
          <p:cNvSpPr txBox="1"/>
          <p:nvPr/>
        </p:nvSpPr>
        <p:spPr>
          <a:xfrm>
            <a:off x="215900" y="479425"/>
            <a:ext cx="5410200" cy="461665"/>
          </a:xfrm>
          <a:prstGeom prst="rect">
            <a:avLst/>
          </a:prstGeom>
          <a:noFill/>
        </p:spPr>
        <p:txBody>
          <a:bodyPr wrap="square" rtlCol="0">
            <a:spAutoFit/>
          </a:bodyPr>
          <a:lstStyle/>
          <a:p>
            <a:pPr algn="just"/>
            <a:r>
              <a:rPr lang="ru-RU" sz="800" dirty="0" smtClean="0"/>
              <a:t>           </a:t>
            </a:r>
            <a:r>
              <a:rPr lang="ru-RU" sz="800" dirty="0" smtClean="0">
                <a:solidFill>
                  <a:schemeClr val="accent1">
                    <a:lumMod val="50000"/>
                  </a:schemeClr>
                </a:solidFill>
              </a:rPr>
              <a:t>В </a:t>
            </a:r>
            <a:r>
              <a:rPr lang="ru-RU" sz="800" dirty="0">
                <a:solidFill>
                  <a:schemeClr val="accent1">
                    <a:lumMod val="50000"/>
                  </a:schemeClr>
                </a:solidFill>
              </a:rPr>
              <a:t>случае прекращения договора простого товарищества субъект учета, ведущий общие дела по договору простого товарищества, в соответствии с требованиями нормативных правовых актов, регулирующих ведение бухгалтерского учета и составление бухгалтерской (финансовой) отчетности:</a:t>
            </a:r>
          </a:p>
        </p:txBody>
      </p:sp>
      <p:sp>
        <p:nvSpPr>
          <p:cNvPr id="7" name="Скругленный прямоугольник 6"/>
          <p:cNvSpPr/>
          <p:nvPr/>
        </p:nvSpPr>
        <p:spPr>
          <a:xfrm rot="10800000" flipH="1" flipV="1">
            <a:off x="3035300" y="53333"/>
            <a:ext cx="2687324" cy="344011"/>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accent1">
                    <a:lumMod val="75000"/>
                  </a:schemeClr>
                </a:solidFill>
                <a:effectLst>
                  <a:outerShdw blurRad="38100" dist="38100" dir="2700000" algn="tl">
                    <a:srgbClr val="000000">
                      <a:alpha val="43137"/>
                    </a:srgbClr>
                  </a:outerShdw>
                </a:effectLst>
              </a:rPr>
              <a:t>Ведение общих дел по договору простого товарищества</a:t>
            </a:r>
          </a:p>
        </p:txBody>
      </p:sp>
      <p:sp>
        <p:nvSpPr>
          <p:cNvPr id="3" name="Прямоугольник с двумя скругленными противолежащими углами 2"/>
          <p:cNvSpPr/>
          <p:nvPr/>
        </p:nvSpPr>
        <p:spPr>
          <a:xfrm>
            <a:off x="292100" y="1065754"/>
            <a:ext cx="2501646" cy="1090071"/>
          </a:xfrm>
          <a:prstGeom prst="round2DiagRect">
            <a:avLst/>
          </a:prstGeom>
          <a:solidFill>
            <a:schemeClr val="bg1">
              <a:lumMod val="85000"/>
            </a:schemeClr>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600" dirty="0" smtClean="0"/>
          </a:p>
          <a:p>
            <a:pPr algn="ctr"/>
            <a:r>
              <a:rPr lang="ru-RU" sz="700" dirty="0" smtClean="0"/>
              <a:t>  </a:t>
            </a:r>
            <a:r>
              <a:rPr lang="ru-RU" sz="700" dirty="0" smtClean="0"/>
              <a:t>проводит </a:t>
            </a:r>
            <a:r>
              <a:rPr lang="ru-RU" sz="700" dirty="0"/>
              <a:t>инвентаризацию имущества и обязательств, возникших в результате совместной деятельности по договору простого товарищества перед третьими лицами, выявляет любые неучтенные обязательства и при необходимости погашает имеющиеся </a:t>
            </a:r>
            <a:r>
              <a:rPr lang="ru-RU" sz="700" dirty="0" smtClean="0"/>
              <a:t>обязательства</a:t>
            </a:r>
            <a:endParaRPr lang="ru-RU" sz="700" dirty="0"/>
          </a:p>
          <a:p>
            <a:pPr algn="ctr"/>
            <a:endParaRPr lang="ru-RU" sz="800" dirty="0"/>
          </a:p>
        </p:txBody>
      </p:sp>
      <p:sp>
        <p:nvSpPr>
          <p:cNvPr id="4" name="Прямоугольник с двумя скругленными противолежащими углами 3"/>
          <p:cNvSpPr/>
          <p:nvPr/>
        </p:nvSpPr>
        <p:spPr>
          <a:xfrm>
            <a:off x="3111500" y="1065754"/>
            <a:ext cx="2286000" cy="1090071"/>
          </a:xfrm>
          <a:prstGeom prst="round2Diag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700" dirty="0" smtClean="0"/>
              <a:t>2)  </a:t>
            </a:r>
            <a:r>
              <a:rPr lang="ru-RU" sz="700" dirty="0"/>
              <a:t>распределяет результаты совместной деятельности по договору простого товарищества между участниками совместной деятельности по договору простого товарищества в соответствии с условиями, предусмотренными договором простого </a:t>
            </a:r>
            <a:r>
              <a:rPr lang="ru-RU" sz="700" dirty="0" smtClean="0"/>
              <a:t>товарищества</a:t>
            </a:r>
            <a:endParaRPr lang="ru-RU" sz="700" dirty="0"/>
          </a:p>
          <a:p>
            <a:pPr algn="ctr"/>
            <a:endParaRPr lang="ru-RU" sz="800" dirty="0"/>
          </a:p>
        </p:txBody>
      </p:sp>
      <p:sp>
        <p:nvSpPr>
          <p:cNvPr id="9" name="Прямоугольник с двумя скругленными противолежащими углами 8"/>
          <p:cNvSpPr/>
          <p:nvPr/>
        </p:nvSpPr>
        <p:spPr>
          <a:xfrm>
            <a:off x="1542923" y="2280489"/>
            <a:ext cx="2508250" cy="913591"/>
          </a:xfrm>
          <a:prstGeom prst="round2DiagRect">
            <a:avLst/>
          </a:prstGeom>
          <a:solidFill>
            <a:schemeClr val="accent1">
              <a:lumMod val="20000"/>
              <a:lumOff val="80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sz="700" dirty="0" smtClean="0"/>
          </a:p>
          <a:p>
            <a:pPr algn="ctr"/>
            <a:r>
              <a:rPr lang="ru-RU" sz="700" dirty="0" smtClean="0"/>
              <a:t>  </a:t>
            </a:r>
            <a:r>
              <a:rPr lang="ru-RU" sz="700" dirty="0" smtClean="0"/>
              <a:t>завершает расчеты с участниками совместной деятельности по договору простого товарищества путем распределения и передачи им имущества в счет погашения вкладов в общее дело</a:t>
            </a:r>
            <a:endParaRPr lang="ru-RU" sz="700" dirty="0"/>
          </a:p>
          <a:p>
            <a:pPr algn="ctr"/>
            <a:endParaRPr lang="ru-RU" sz="800" dirty="0"/>
          </a:p>
        </p:txBody>
      </p:sp>
      <p:sp>
        <p:nvSpPr>
          <p:cNvPr id="13" name="Овал 12"/>
          <p:cNvSpPr/>
          <p:nvPr/>
        </p:nvSpPr>
        <p:spPr>
          <a:xfrm>
            <a:off x="476250" y="1230349"/>
            <a:ext cx="219014" cy="140764"/>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accent5">
                  <a:lumMod val="75000"/>
                </a:schemeClr>
              </a:solidFill>
            </a:endParaRPr>
          </a:p>
          <a:p>
            <a:pPr algn="ctr"/>
            <a:endParaRPr lang="ru-RU" b="1" dirty="0" smtClean="0">
              <a:solidFill>
                <a:schemeClr val="accent5">
                  <a:lumMod val="75000"/>
                </a:schemeClr>
              </a:solidFill>
            </a:endParaRPr>
          </a:p>
          <a:p>
            <a:pPr algn="ctr"/>
            <a:r>
              <a:rPr lang="ru-RU" sz="800" b="1" dirty="0" smtClean="0">
                <a:solidFill>
                  <a:schemeClr val="tx1"/>
                </a:solidFill>
              </a:rPr>
              <a:t>1</a:t>
            </a:r>
            <a:endParaRPr lang="ru-RU" sz="800" b="1" dirty="0" smtClean="0">
              <a:solidFill>
                <a:schemeClr val="tx1"/>
              </a:solidFill>
            </a:endParaRPr>
          </a:p>
          <a:p>
            <a:pPr algn="ctr"/>
            <a:endParaRPr lang="ru-RU" b="1" dirty="0" smtClean="0">
              <a:solidFill>
                <a:schemeClr val="accent5">
                  <a:lumMod val="75000"/>
                </a:schemeClr>
              </a:solidFill>
            </a:endParaRPr>
          </a:p>
          <a:p>
            <a:pPr algn="ctr"/>
            <a:endParaRPr lang="ru-RU" b="1" dirty="0">
              <a:solidFill>
                <a:schemeClr val="accent5">
                  <a:lumMod val="75000"/>
                </a:schemeClr>
              </a:solidFill>
            </a:endParaRPr>
          </a:p>
        </p:txBody>
      </p:sp>
      <p:sp>
        <p:nvSpPr>
          <p:cNvPr id="14" name="Овал 13"/>
          <p:cNvSpPr/>
          <p:nvPr/>
        </p:nvSpPr>
        <p:spPr>
          <a:xfrm>
            <a:off x="3263900" y="1145545"/>
            <a:ext cx="219014" cy="140764"/>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accent5">
                  <a:lumMod val="75000"/>
                </a:schemeClr>
              </a:solidFill>
            </a:endParaRPr>
          </a:p>
          <a:p>
            <a:pPr algn="ctr"/>
            <a:endParaRPr lang="ru-RU" b="1" dirty="0" smtClean="0">
              <a:solidFill>
                <a:schemeClr val="accent5">
                  <a:lumMod val="75000"/>
                </a:schemeClr>
              </a:solidFill>
            </a:endParaRPr>
          </a:p>
          <a:p>
            <a:pPr algn="ctr"/>
            <a:r>
              <a:rPr lang="ru-RU" sz="800" b="1" dirty="0" smtClean="0">
                <a:solidFill>
                  <a:schemeClr val="tx1"/>
                </a:solidFill>
              </a:rPr>
              <a:t>2</a:t>
            </a:r>
            <a:endParaRPr lang="ru-RU" sz="800" b="1" dirty="0" smtClean="0">
              <a:solidFill>
                <a:schemeClr val="tx1"/>
              </a:solidFill>
            </a:endParaRPr>
          </a:p>
          <a:p>
            <a:pPr algn="ctr"/>
            <a:endParaRPr lang="ru-RU" b="1" dirty="0" smtClean="0">
              <a:solidFill>
                <a:schemeClr val="accent5">
                  <a:lumMod val="75000"/>
                </a:schemeClr>
              </a:solidFill>
            </a:endParaRPr>
          </a:p>
          <a:p>
            <a:pPr algn="ctr"/>
            <a:endParaRPr lang="ru-RU" b="1" dirty="0">
              <a:solidFill>
                <a:schemeClr val="accent5">
                  <a:lumMod val="75000"/>
                </a:schemeClr>
              </a:solidFill>
            </a:endParaRPr>
          </a:p>
        </p:txBody>
      </p:sp>
      <p:sp>
        <p:nvSpPr>
          <p:cNvPr id="19" name="Овал 18"/>
          <p:cNvSpPr/>
          <p:nvPr/>
        </p:nvSpPr>
        <p:spPr>
          <a:xfrm>
            <a:off x="476250" y="1243314"/>
            <a:ext cx="219014" cy="140764"/>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accent5">
                  <a:lumMod val="75000"/>
                </a:schemeClr>
              </a:solidFill>
            </a:endParaRPr>
          </a:p>
          <a:p>
            <a:pPr algn="ctr"/>
            <a:endParaRPr lang="ru-RU" b="1" dirty="0" smtClean="0">
              <a:solidFill>
                <a:schemeClr val="accent5">
                  <a:lumMod val="75000"/>
                </a:schemeClr>
              </a:solidFill>
            </a:endParaRPr>
          </a:p>
          <a:p>
            <a:pPr algn="ctr"/>
            <a:r>
              <a:rPr lang="ru-RU" sz="800" b="1" dirty="0" smtClean="0">
                <a:solidFill>
                  <a:schemeClr val="tx1"/>
                </a:solidFill>
              </a:rPr>
              <a:t>1</a:t>
            </a:r>
            <a:endParaRPr lang="ru-RU" sz="800" b="1" dirty="0" smtClean="0">
              <a:solidFill>
                <a:schemeClr val="tx1"/>
              </a:solidFill>
            </a:endParaRPr>
          </a:p>
          <a:p>
            <a:pPr algn="ctr"/>
            <a:endParaRPr lang="ru-RU" b="1" dirty="0" smtClean="0">
              <a:solidFill>
                <a:schemeClr val="accent5">
                  <a:lumMod val="75000"/>
                </a:schemeClr>
              </a:solidFill>
            </a:endParaRPr>
          </a:p>
          <a:p>
            <a:pPr algn="ctr"/>
            <a:endParaRPr lang="ru-RU" b="1" dirty="0">
              <a:solidFill>
                <a:schemeClr val="accent5">
                  <a:lumMod val="75000"/>
                </a:schemeClr>
              </a:solidFill>
            </a:endParaRPr>
          </a:p>
        </p:txBody>
      </p:sp>
      <p:sp>
        <p:nvSpPr>
          <p:cNvPr id="20" name="Овал 19"/>
          <p:cNvSpPr/>
          <p:nvPr/>
        </p:nvSpPr>
        <p:spPr>
          <a:xfrm>
            <a:off x="1587500" y="2460625"/>
            <a:ext cx="219014" cy="140764"/>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accent5">
                  <a:lumMod val="75000"/>
                </a:schemeClr>
              </a:solidFill>
            </a:endParaRPr>
          </a:p>
          <a:p>
            <a:pPr algn="ctr"/>
            <a:endParaRPr lang="ru-RU" b="1" dirty="0" smtClean="0">
              <a:solidFill>
                <a:schemeClr val="accent5">
                  <a:lumMod val="75000"/>
                </a:schemeClr>
              </a:solidFill>
            </a:endParaRPr>
          </a:p>
          <a:p>
            <a:pPr algn="ctr"/>
            <a:r>
              <a:rPr lang="ru-RU" sz="800" b="1" dirty="0" smtClean="0">
                <a:solidFill>
                  <a:schemeClr val="tx1"/>
                </a:solidFill>
              </a:rPr>
              <a:t>3</a:t>
            </a:r>
            <a:endParaRPr lang="ru-RU" sz="800" b="1" dirty="0" smtClean="0">
              <a:solidFill>
                <a:schemeClr val="tx1"/>
              </a:solidFill>
            </a:endParaRPr>
          </a:p>
          <a:p>
            <a:pPr algn="ctr"/>
            <a:endParaRPr lang="ru-RU" b="1" dirty="0" smtClean="0">
              <a:solidFill>
                <a:schemeClr val="accent5">
                  <a:lumMod val="75000"/>
                </a:schemeClr>
              </a:solidFill>
            </a:endParaRPr>
          </a:p>
          <a:p>
            <a:pPr algn="ctr"/>
            <a:endParaRPr lang="ru-RU" b="1" dirty="0">
              <a:solidFill>
                <a:schemeClr val="accent5">
                  <a:lumMod val="75000"/>
                </a:schemeClr>
              </a:solidFill>
            </a:endParaRPr>
          </a:p>
        </p:txBody>
      </p:sp>
    </p:spTree>
    <p:extLst>
      <p:ext uri="{BB962C8B-B14F-4D97-AF65-F5344CB8AC3E}">
        <p14:creationId xmlns:p14="http://schemas.microsoft.com/office/powerpoint/2010/main" val="4234375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5305385" y="2994025"/>
            <a:ext cx="444500" cy="400110"/>
          </a:xfrm>
          <a:prstGeom prst="rect">
            <a:avLst/>
          </a:prstGeom>
          <a:noFill/>
        </p:spPr>
        <p:txBody>
          <a:bodyPr wrap="square" rtlCol="0">
            <a:spAutoFit/>
          </a:bodyPr>
          <a:lstStyle/>
          <a:p>
            <a:pPr algn="r"/>
            <a:r>
              <a:rPr lang="ru-RU" sz="1000" b="1" dirty="0" smtClean="0"/>
              <a:t>8</a:t>
            </a:r>
            <a:endParaRPr lang="ru-RU" sz="1000" b="1" dirty="0" smtClean="0"/>
          </a:p>
          <a:p>
            <a:pPr algn="r"/>
            <a:endParaRPr lang="ru-RU" sz="1000" b="1" dirty="0"/>
          </a:p>
        </p:txBody>
      </p:sp>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dirty="0"/>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20700" y="98425"/>
            <a:ext cx="3803650" cy="246221"/>
          </a:xfrm>
          <a:prstGeom prst="rect">
            <a:avLst/>
          </a:prstGeom>
        </p:spPr>
        <p:txBody>
          <a:bodyPr wrap="square">
            <a:spAutoFit/>
          </a:bodyPr>
          <a:lstStyle/>
          <a:p>
            <a:r>
              <a:rPr lang="ru-RU" altLang="ru-RU" sz="1000" b="1" i="1" cap="all" spc="46" dirty="0">
                <a:solidFill>
                  <a:schemeClr val="accent1">
                    <a:lumMod val="75000"/>
                  </a:schemeClr>
                </a:solidFill>
                <a:cs typeface="Times New Roman" panose="02020603050405020304" pitchFamily="18" charset="0"/>
              </a:rPr>
              <a:t>Уфк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7" name="Скругленный прямоугольник 6"/>
          <p:cNvSpPr/>
          <p:nvPr/>
        </p:nvSpPr>
        <p:spPr>
          <a:xfrm rot="10800000" flipH="1" flipV="1">
            <a:off x="3025138" y="53333"/>
            <a:ext cx="2687324" cy="344011"/>
          </a:xfrm>
          <a:prstGeom prst="roundRect">
            <a:avLst/>
          </a:prstGeom>
          <a:solidFill>
            <a:schemeClr val="bg1"/>
          </a:solidFill>
          <a:ln w="19050">
            <a:solidFill>
              <a:srgbClr val="114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solidFill>
                  <a:schemeClr val="accent1">
                    <a:lumMod val="75000"/>
                  </a:schemeClr>
                </a:solidFill>
                <a:effectLst>
                  <a:outerShdw blurRad="38100" dist="38100" dir="2700000" algn="tl">
                    <a:srgbClr val="000000">
                      <a:alpha val="43137"/>
                    </a:srgbClr>
                  </a:outerShdw>
                </a:effectLst>
              </a:rPr>
              <a:t>Информация об участии в соглашении о совместно осуществляемых операциях</a:t>
            </a:r>
            <a:endParaRPr lang="ru-RU" sz="900" dirty="0">
              <a:solidFill>
                <a:schemeClr val="accent1">
                  <a:lumMod val="7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292100" y="594836"/>
            <a:ext cx="5181600" cy="2062103"/>
          </a:xfrm>
          <a:prstGeom prst="rect">
            <a:avLst/>
          </a:prstGeom>
        </p:spPr>
        <p:txBody>
          <a:bodyPr wrap="square">
            <a:spAutoFit/>
          </a:bodyPr>
          <a:lstStyle/>
          <a:p>
            <a:pPr indent="342900" algn="just">
              <a:spcAft>
                <a:spcPts val="0"/>
              </a:spcAft>
            </a:pPr>
            <a:r>
              <a:rPr lang="ru-RU" sz="800" dirty="0" smtClean="0">
                <a:latin typeface="Arial" panose="020B0604020202020204" pitchFamily="34" charset="0"/>
                <a:ea typeface="Times New Roman" panose="02020603050405020304" pitchFamily="18" charset="0"/>
                <a:cs typeface="Calibri" panose="020F0502020204030204" pitchFamily="34" charset="0"/>
              </a:rPr>
              <a:t>Активы</a:t>
            </a:r>
            <a:r>
              <a:rPr lang="ru-RU" sz="800" dirty="0">
                <a:latin typeface="Arial" panose="020B0604020202020204" pitchFamily="34" charset="0"/>
                <a:ea typeface="Times New Roman" panose="02020603050405020304" pitchFamily="18" charset="0"/>
                <a:cs typeface="Calibri" panose="020F0502020204030204" pitchFamily="34" charset="0"/>
              </a:rPr>
              <a:t>, используемые субъектом учета - участником соглашения о совместно осуществляемых операциях (далее - участник совместно осуществляемых операций), продолжают учитываться им в соответствии с требованиями, установленными нормативными правовыми актами, регулирующими ведение бухгалтерского учета и составление бухгалтерской (финансовой) отчетности, для соответствующих объектов учета и обособленно (на отдельном балансе) не учитываются. Имущество, используемое участником совместно осуществляемых операций, продолжает учитываться на соответствующих (аналитических) счетах рабочего плана счетов субъекта учета (рабочего плана счетов централизованного бухгалтерского учета), утвержденного в рамках учетной политики субъекта учета или единой учетной политики при централизации учета (далее - Рабочий план счетов), и не переводится в состав финансовых </a:t>
            </a:r>
            <a:r>
              <a:rPr lang="ru-RU" sz="800" dirty="0" smtClean="0">
                <a:latin typeface="Arial" panose="020B0604020202020204" pitchFamily="34" charset="0"/>
                <a:ea typeface="Times New Roman" panose="02020603050405020304" pitchFamily="18" charset="0"/>
                <a:cs typeface="Calibri" panose="020F0502020204030204" pitchFamily="34" charset="0"/>
              </a:rPr>
              <a:t>вложений.</a:t>
            </a:r>
          </a:p>
          <a:p>
            <a:pPr indent="342900" algn="just">
              <a:spcAft>
                <a:spcPts val="0"/>
              </a:spcAft>
            </a:pPr>
            <a:r>
              <a:rPr lang="ru-RU" sz="800" dirty="0" smtClean="0">
                <a:latin typeface="Arial" panose="020B0604020202020204" pitchFamily="34" charset="0"/>
                <a:ea typeface="Times New Roman" panose="02020603050405020304" pitchFamily="18" charset="0"/>
                <a:cs typeface="Calibri" panose="020F0502020204030204" pitchFamily="34" charset="0"/>
              </a:rPr>
              <a:t>Активы</a:t>
            </a:r>
            <a:r>
              <a:rPr lang="ru-RU" sz="800" dirty="0">
                <a:latin typeface="Arial" panose="020B0604020202020204" pitchFamily="34" charset="0"/>
                <a:ea typeface="Times New Roman" panose="02020603050405020304" pitchFamily="18" charset="0"/>
                <a:cs typeface="Calibri" panose="020F0502020204030204" pitchFamily="34" charset="0"/>
              </a:rPr>
              <a:t>, обязательства, доходы и расходы по совместно осуществляемым операциям учитываются каждым участником совместно осуществляемых операций в относящейся к нему части обособленно в аналитическом учете по соответствующим синтетическим счетам. Каждым участником совместно осуществляемых операций организуется ведение бухгалтерского учета совместно осуществляемых операций в соответствии с нормативными правовыми актами, регулирующими ведение бухгалтерского учета и составление бухгалтерской (финансовой) отчетности.</a:t>
            </a:r>
            <a:endParaRPr lang="ru-RU" sz="32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07" t="56879" r="85159" b="37589"/>
          <a:stretch/>
        </p:blipFill>
        <p:spPr bwMode="auto">
          <a:xfrm>
            <a:off x="107938" y="524312"/>
            <a:ext cx="270402" cy="32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07" t="56879" r="85159" b="37589"/>
          <a:stretch/>
        </p:blipFill>
        <p:spPr bwMode="auto">
          <a:xfrm>
            <a:off x="115097" y="1774825"/>
            <a:ext cx="270402" cy="32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627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1622</TotalTime>
  <Words>1844</Words>
  <Application>Microsoft Office PowerPoint</Application>
  <PresentationFormat>Произвольный</PresentationFormat>
  <Paragraphs>143</Paragraphs>
  <Slides>12</Slides>
  <Notes>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евоывлд</dc:title>
  <dc:creator>Елизавета Арбатова</dc:creator>
  <cp:lastModifiedBy>Солманова Наталья Евгеньевна</cp:lastModifiedBy>
  <cp:revision>204</cp:revision>
  <dcterms:created xsi:type="dcterms:W3CDTF">2019-07-31T16:47:50Z</dcterms:created>
  <dcterms:modified xsi:type="dcterms:W3CDTF">2020-11-23T06:26:02Z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2019-03-19T00:00:00Z</vt:filetime>
  </property>
  <property fmtid="{D5CDD505-2E9C-101B-9397-08002B2CF9AE}" pid="3" name="Creator">
    <vt:lpwstr>Adobe Illustrator CC 22.1 (Windows)</vt:lpwstr>
  </property>
  <property fmtid="{D5CDD505-2E9C-101B-9397-08002B2CF9AE}" pid="4" name="LastSaved">
    <vt:filetime>2019-07-31T00:00:00Z</vt:filetime>
  </property>
</Properties>
</file>