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73" r:id="rId4"/>
    <p:sldId id="267" r:id="rId5"/>
    <p:sldId id="268" r:id="rId6"/>
    <p:sldId id="274" r:id="rId7"/>
    <p:sldId id="270" r:id="rId8"/>
    <p:sldId id="269" r:id="rId9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1437F"/>
    <a:srgbClr val="E6E6E6"/>
    <a:srgbClr val="DDDDDD"/>
    <a:srgbClr val="99CCFF"/>
    <a:srgbClr val="4978B1"/>
    <a:srgbClr val="FCFCFC"/>
    <a:srgbClr val="003B59"/>
    <a:srgbClr val="ECD6A5"/>
    <a:srgbClr val="C192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057" autoAdjust="0"/>
  </p:normalViewPr>
  <p:slideViewPr>
    <p:cSldViewPr>
      <p:cViewPr varScale="1">
        <p:scale>
          <a:sx n="184" d="100"/>
          <a:sy n="184" d="100"/>
        </p:scale>
        <p:origin x="-780" y="-84"/>
      </p:cViewPr>
      <p:guideLst>
        <p:guide orient="horz" pos="2880"/>
        <p:guide pos="2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E9555-5A7D-4928-BEDC-7F042137F5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3D183A-1BD6-45E6-A4AF-9F6523EE10D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500" dirty="0" smtClean="0"/>
            <a:t> Положения Стандарта применяются при составлении и представлении Федеральным казначейством и территориальными органами Федерального казначейства казначейской отчетности.</a:t>
          </a:r>
        </a:p>
        <a:p>
          <a:endParaRPr lang="ru-RU" sz="500" dirty="0"/>
        </a:p>
      </dgm:t>
    </dgm:pt>
    <dgm:pt modelId="{7C198BF6-779D-4714-80D2-3619E63876F4}" type="sibTrans" cxnId="{688B1899-0826-4712-84A6-E0EA6CDB3751}">
      <dgm:prSet/>
      <dgm:spPr/>
      <dgm:t>
        <a:bodyPr/>
        <a:lstStyle/>
        <a:p>
          <a:endParaRPr lang="ru-RU" sz="500"/>
        </a:p>
      </dgm:t>
    </dgm:pt>
    <dgm:pt modelId="{DBC5813A-8942-4E4B-8F2F-7717B07F1CAF}" type="parTrans" cxnId="{688B1899-0826-4712-84A6-E0EA6CDB3751}">
      <dgm:prSet/>
      <dgm:spPr/>
      <dgm:t>
        <a:bodyPr/>
        <a:lstStyle/>
        <a:p>
          <a:endParaRPr lang="ru-RU" sz="500"/>
        </a:p>
      </dgm:t>
    </dgm:pt>
    <dgm:pt modelId="{83D8F5D2-3712-48E7-9396-099B7026613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500" dirty="0" smtClean="0"/>
            <a:t> Положения Стандарта применяются одновременно с применением положений федерального стандарта бухгалтерского учета для организаций государственного сектора "Концептуальные основы бухгалтерского учета и отчетности организаций государственного сектора</a:t>
          </a:r>
        </a:p>
        <a:p>
          <a:endParaRPr lang="ru-RU" sz="500" dirty="0"/>
        </a:p>
      </dgm:t>
    </dgm:pt>
    <dgm:pt modelId="{8AA739BE-5A82-4B0B-9AA4-B4D2DC4B5899}" type="sibTrans" cxnId="{CB6A32BD-A8E3-48B0-9948-EBAEAED59EFC}">
      <dgm:prSet/>
      <dgm:spPr/>
      <dgm:t>
        <a:bodyPr/>
        <a:lstStyle/>
        <a:p>
          <a:endParaRPr lang="ru-RU" sz="500"/>
        </a:p>
      </dgm:t>
    </dgm:pt>
    <dgm:pt modelId="{B2FCB933-D9EE-4927-A38B-6EEC00E305C5}" type="parTrans" cxnId="{CB6A32BD-A8E3-48B0-9948-EBAEAED59EFC}">
      <dgm:prSet/>
      <dgm:spPr/>
      <dgm:t>
        <a:bodyPr/>
        <a:lstStyle/>
        <a:p>
          <a:endParaRPr lang="ru-RU" sz="500"/>
        </a:p>
      </dgm:t>
    </dgm:pt>
    <dgm:pt modelId="{2E67EB02-80BD-443E-9383-ACDB62807ADC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500" dirty="0" smtClean="0"/>
            <a:t> Федеральный стандарт бухгалтерского учета государственных финансов "Отчетность по операциям системы казначейских платежей"  разработан в целях обеспечения единства системы требований к составлению и представлению Федеральным казначейством и территориальными органами Федерального казначейства отчетности по операциям системы казначейских платежей </a:t>
          </a:r>
          <a:endParaRPr lang="ru-RU" sz="500" dirty="0"/>
        </a:p>
      </dgm:t>
    </dgm:pt>
    <dgm:pt modelId="{171E5D56-D5E3-4E32-A908-C8780655D843}" type="sibTrans" cxnId="{984AE2F9-9EE3-46C6-AA45-6CE6CD4E62A1}">
      <dgm:prSet/>
      <dgm:spPr/>
      <dgm:t>
        <a:bodyPr/>
        <a:lstStyle/>
        <a:p>
          <a:endParaRPr lang="ru-RU" sz="500"/>
        </a:p>
      </dgm:t>
    </dgm:pt>
    <dgm:pt modelId="{8ABA6827-9F99-4510-9CD7-DA29A01E3BFD}" type="parTrans" cxnId="{984AE2F9-9EE3-46C6-AA45-6CE6CD4E62A1}">
      <dgm:prSet/>
      <dgm:spPr/>
      <dgm:t>
        <a:bodyPr/>
        <a:lstStyle/>
        <a:p>
          <a:endParaRPr lang="ru-RU" sz="500"/>
        </a:p>
      </dgm:t>
    </dgm:pt>
    <dgm:pt modelId="{200B1D5C-F820-4EB5-9855-4E148CD0D37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500" dirty="0"/>
            <a:t>Стандарт устанавливает методологию составления казначейской отчетности, формы казначейской отчетности, порядок составления и представления Федеральным казначейством и территориальными органами Федерального казначейства казначейской отчетности</a:t>
          </a:r>
        </a:p>
      </dgm:t>
    </dgm:pt>
    <dgm:pt modelId="{E3B67CEC-C1DA-4BEC-8A76-45C5334A9B2D}" type="parTrans" cxnId="{67D50A62-D425-49AC-A370-54EC846E9DA6}">
      <dgm:prSet/>
      <dgm:spPr/>
      <dgm:t>
        <a:bodyPr/>
        <a:lstStyle/>
        <a:p>
          <a:endParaRPr lang="ru-RU"/>
        </a:p>
      </dgm:t>
    </dgm:pt>
    <dgm:pt modelId="{1C56F344-FEB5-4471-AD0C-C677852E22DE}" type="sibTrans" cxnId="{67D50A62-D425-49AC-A370-54EC846E9DA6}">
      <dgm:prSet/>
      <dgm:spPr/>
      <dgm:t>
        <a:bodyPr/>
        <a:lstStyle/>
        <a:p>
          <a:endParaRPr lang="ru-RU"/>
        </a:p>
      </dgm:t>
    </dgm:pt>
    <dgm:pt modelId="{ACCD6C34-93F8-4665-8980-BBD4050952F1}" type="pres">
      <dgm:prSet presAssocID="{3E6E9555-5A7D-4928-BEDC-7F042137F5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B69D0A-A786-46AA-9488-CAEE9D0D8231}" type="pres">
      <dgm:prSet presAssocID="{2E67EB02-80BD-443E-9383-ACDB62807ADC}" presName="parentLin" presStyleCnt="0"/>
      <dgm:spPr/>
    </dgm:pt>
    <dgm:pt modelId="{1E1A0A6B-19A8-4291-B75B-53F5878C417F}" type="pres">
      <dgm:prSet presAssocID="{2E67EB02-80BD-443E-9383-ACDB62807AD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6B4E4A-39F2-4518-B013-E01EC7881368}" type="pres">
      <dgm:prSet presAssocID="{2E67EB02-80BD-443E-9383-ACDB62807ADC}" presName="parentText" presStyleLbl="node1" presStyleIdx="0" presStyleCnt="4" custAng="0" custScaleX="150191" custScaleY="177386" custLinFactNeighborX="9416" custLinFactNeighborY="249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9AFEF-66E5-4411-AF4A-C865D229F166}" type="pres">
      <dgm:prSet presAssocID="{2E67EB02-80BD-443E-9383-ACDB62807ADC}" presName="negativeSpace" presStyleCnt="0"/>
      <dgm:spPr/>
    </dgm:pt>
    <dgm:pt modelId="{A7FFEB01-5732-4620-8FEF-C5F0373AB101}" type="pres">
      <dgm:prSet presAssocID="{2E67EB02-80BD-443E-9383-ACDB62807ADC}" presName="childText" presStyleLbl="conFgAcc1" presStyleIdx="0" presStyleCnt="4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998AE1E3-9F42-45BC-AAE9-278C2670A967}" type="pres">
      <dgm:prSet presAssocID="{171E5D56-D5E3-4E32-A908-C8780655D843}" presName="spaceBetweenRectangles" presStyleCnt="0"/>
      <dgm:spPr/>
    </dgm:pt>
    <dgm:pt modelId="{68706728-C2A1-442D-B9BF-76B7C63130F4}" type="pres">
      <dgm:prSet presAssocID="{200B1D5C-F820-4EB5-9855-4E148CD0D37C}" presName="parentLin" presStyleCnt="0"/>
      <dgm:spPr/>
    </dgm:pt>
    <dgm:pt modelId="{58C32529-87AB-4234-9BE8-D9ED75334D55}" type="pres">
      <dgm:prSet presAssocID="{200B1D5C-F820-4EB5-9855-4E148CD0D37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27AF41B-6BF1-4243-9846-1F8BA43A8CC0}" type="pres">
      <dgm:prSet presAssocID="{200B1D5C-F820-4EB5-9855-4E148CD0D37C}" presName="parentText" presStyleLbl="node1" presStyleIdx="1" presStyleCnt="4" custScaleX="138092" custScaleY="1867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C1858-90DB-4987-83A9-00C3930FB0AE}" type="pres">
      <dgm:prSet presAssocID="{200B1D5C-F820-4EB5-9855-4E148CD0D37C}" presName="negativeSpace" presStyleCnt="0"/>
      <dgm:spPr/>
    </dgm:pt>
    <dgm:pt modelId="{198F788E-E918-4B37-8AF0-0EC152F41BB0}" type="pres">
      <dgm:prSet presAssocID="{200B1D5C-F820-4EB5-9855-4E148CD0D37C}" presName="childText" presStyleLbl="conFgAcc1" presStyleIdx="1" presStyleCnt="4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07375C3-79ED-4701-8857-04CCDDB4AFFF}" type="pres">
      <dgm:prSet presAssocID="{1C56F344-FEB5-4471-AD0C-C677852E22DE}" presName="spaceBetweenRectangles" presStyleCnt="0"/>
      <dgm:spPr/>
    </dgm:pt>
    <dgm:pt modelId="{5F758334-3D60-4441-AF09-8F9DF78D369F}" type="pres">
      <dgm:prSet presAssocID="{83D8F5D2-3712-48E7-9396-099B70266136}" presName="parentLin" presStyleCnt="0"/>
      <dgm:spPr/>
    </dgm:pt>
    <dgm:pt modelId="{4BBB879A-931F-4E6B-94EF-2AFDAF2EF3C9}" type="pres">
      <dgm:prSet presAssocID="{83D8F5D2-3712-48E7-9396-099B7026613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16F6AED-9809-4154-A81D-A9C4248EC865}" type="pres">
      <dgm:prSet presAssocID="{83D8F5D2-3712-48E7-9396-099B70266136}" presName="parentText" presStyleLbl="node1" presStyleIdx="2" presStyleCnt="4" custScaleX="142997" custScaleY="2179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6C904-ABD9-47D5-8EB2-675F63F6EC4E}" type="pres">
      <dgm:prSet presAssocID="{83D8F5D2-3712-48E7-9396-099B70266136}" presName="negativeSpace" presStyleCnt="0"/>
      <dgm:spPr/>
    </dgm:pt>
    <dgm:pt modelId="{2F880415-3A9A-4CE4-816D-F5B45EB03CA1}" type="pres">
      <dgm:prSet presAssocID="{83D8F5D2-3712-48E7-9396-099B70266136}" presName="childText" presStyleLbl="conFgAcc1" presStyleIdx="2" presStyleCnt="4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60A0165A-4AD5-40DA-A73C-23C82A4EA417}" type="pres">
      <dgm:prSet presAssocID="{8AA739BE-5A82-4B0B-9AA4-B4D2DC4B5899}" presName="spaceBetweenRectangles" presStyleCnt="0"/>
      <dgm:spPr/>
    </dgm:pt>
    <dgm:pt modelId="{F1F54D04-9182-4A94-A5A1-20889450D505}" type="pres">
      <dgm:prSet presAssocID="{4C3D183A-1BD6-45E6-A4AF-9F6523EE10D7}" presName="parentLin" presStyleCnt="0"/>
      <dgm:spPr/>
    </dgm:pt>
    <dgm:pt modelId="{5042AEC7-45DC-4BD6-8E1A-9AC8A59FD2AE}" type="pres">
      <dgm:prSet presAssocID="{4C3D183A-1BD6-45E6-A4AF-9F6523EE10D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541E698-C052-492B-81E2-1B5F459B721D}" type="pres">
      <dgm:prSet presAssocID="{4C3D183A-1BD6-45E6-A4AF-9F6523EE10D7}" presName="parentText" presStyleLbl="node1" presStyleIdx="3" presStyleCnt="4" custScaleX="142997" custScaleY="2292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BD2EC-5B1E-40F5-8D00-0BD44D1DC5C3}" type="pres">
      <dgm:prSet presAssocID="{4C3D183A-1BD6-45E6-A4AF-9F6523EE10D7}" presName="negativeSpace" presStyleCnt="0"/>
      <dgm:spPr/>
    </dgm:pt>
    <dgm:pt modelId="{F1627F72-48A7-4DBB-88B5-EB7ECC983072}" type="pres">
      <dgm:prSet presAssocID="{4C3D183A-1BD6-45E6-A4AF-9F6523EE10D7}" presName="childText" presStyleLbl="conFgAcc1" presStyleIdx="3" presStyleCnt="4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/>
        </a:p>
      </dgm:t>
    </dgm:pt>
  </dgm:ptLst>
  <dgm:cxnLst>
    <dgm:cxn modelId="{984AE2F9-9EE3-46C6-AA45-6CE6CD4E62A1}" srcId="{3E6E9555-5A7D-4928-BEDC-7F042137F524}" destId="{2E67EB02-80BD-443E-9383-ACDB62807ADC}" srcOrd="0" destOrd="0" parTransId="{8ABA6827-9F99-4510-9CD7-DA29A01E3BFD}" sibTransId="{171E5D56-D5E3-4E32-A908-C8780655D843}"/>
    <dgm:cxn modelId="{688B1899-0826-4712-84A6-E0EA6CDB3751}" srcId="{3E6E9555-5A7D-4928-BEDC-7F042137F524}" destId="{4C3D183A-1BD6-45E6-A4AF-9F6523EE10D7}" srcOrd="3" destOrd="0" parTransId="{DBC5813A-8942-4E4B-8F2F-7717B07F1CAF}" sibTransId="{7C198BF6-779D-4714-80D2-3619E63876F4}"/>
    <dgm:cxn modelId="{F1FEA81C-424B-44D0-99CA-13BF3CF93E01}" type="presOf" srcId="{200B1D5C-F820-4EB5-9855-4E148CD0D37C}" destId="{027AF41B-6BF1-4243-9846-1F8BA43A8CC0}" srcOrd="1" destOrd="0" presId="urn:microsoft.com/office/officeart/2005/8/layout/list1"/>
    <dgm:cxn modelId="{5E98984B-E99C-4EFA-9579-08CC4BF10BFE}" type="presOf" srcId="{83D8F5D2-3712-48E7-9396-099B70266136}" destId="{4BBB879A-931F-4E6B-94EF-2AFDAF2EF3C9}" srcOrd="0" destOrd="0" presId="urn:microsoft.com/office/officeart/2005/8/layout/list1"/>
    <dgm:cxn modelId="{795C0BD0-CC70-471A-9A0B-81FC83F343C0}" type="presOf" srcId="{83D8F5D2-3712-48E7-9396-099B70266136}" destId="{F16F6AED-9809-4154-A81D-A9C4248EC865}" srcOrd="1" destOrd="0" presId="urn:microsoft.com/office/officeart/2005/8/layout/list1"/>
    <dgm:cxn modelId="{37F434D5-7869-44BE-B100-BFC337C2CF76}" type="presOf" srcId="{4C3D183A-1BD6-45E6-A4AF-9F6523EE10D7}" destId="{B541E698-C052-492B-81E2-1B5F459B721D}" srcOrd="1" destOrd="0" presId="urn:microsoft.com/office/officeart/2005/8/layout/list1"/>
    <dgm:cxn modelId="{835B6802-A603-431E-BE66-9D0011A15887}" type="presOf" srcId="{200B1D5C-F820-4EB5-9855-4E148CD0D37C}" destId="{58C32529-87AB-4234-9BE8-D9ED75334D55}" srcOrd="0" destOrd="0" presId="urn:microsoft.com/office/officeart/2005/8/layout/list1"/>
    <dgm:cxn modelId="{54E0A157-538D-46BC-9E41-9DDD0BCA3307}" type="presOf" srcId="{4C3D183A-1BD6-45E6-A4AF-9F6523EE10D7}" destId="{5042AEC7-45DC-4BD6-8E1A-9AC8A59FD2AE}" srcOrd="0" destOrd="0" presId="urn:microsoft.com/office/officeart/2005/8/layout/list1"/>
    <dgm:cxn modelId="{67D50A62-D425-49AC-A370-54EC846E9DA6}" srcId="{3E6E9555-5A7D-4928-BEDC-7F042137F524}" destId="{200B1D5C-F820-4EB5-9855-4E148CD0D37C}" srcOrd="1" destOrd="0" parTransId="{E3B67CEC-C1DA-4BEC-8A76-45C5334A9B2D}" sibTransId="{1C56F344-FEB5-4471-AD0C-C677852E22DE}"/>
    <dgm:cxn modelId="{CB6A32BD-A8E3-48B0-9948-EBAEAED59EFC}" srcId="{3E6E9555-5A7D-4928-BEDC-7F042137F524}" destId="{83D8F5D2-3712-48E7-9396-099B70266136}" srcOrd="2" destOrd="0" parTransId="{B2FCB933-D9EE-4927-A38B-6EEC00E305C5}" sibTransId="{8AA739BE-5A82-4B0B-9AA4-B4D2DC4B5899}"/>
    <dgm:cxn modelId="{DB5E078C-2B40-4B9D-9141-0A91CF627354}" type="presOf" srcId="{2E67EB02-80BD-443E-9383-ACDB62807ADC}" destId="{1E1A0A6B-19A8-4291-B75B-53F5878C417F}" srcOrd="0" destOrd="0" presId="urn:microsoft.com/office/officeart/2005/8/layout/list1"/>
    <dgm:cxn modelId="{22520AD5-132A-413A-9569-F8EE5DCC52F6}" type="presOf" srcId="{3E6E9555-5A7D-4928-BEDC-7F042137F524}" destId="{ACCD6C34-93F8-4665-8980-BBD4050952F1}" srcOrd="0" destOrd="0" presId="urn:microsoft.com/office/officeart/2005/8/layout/list1"/>
    <dgm:cxn modelId="{933315F9-E888-451F-BB4B-3A5A078D3C17}" type="presOf" srcId="{2E67EB02-80BD-443E-9383-ACDB62807ADC}" destId="{C06B4E4A-39F2-4518-B013-E01EC7881368}" srcOrd="1" destOrd="0" presId="urn:microsoft.com/office/officeart/2005/8/layout/list1"/>
    <dgm:cxn modelId="{95B1A26A-B780-4CE9-BBBA-3E19DDBD5642}" type="presParOf" srcId="{ACCD6C34-93F8-4665-8980-BBD4050952F1}" destId="{AFB69D0A-A786-46AA-9488-CAEE9D0D8231}" srcOrd="0" destOrd="0" presId="urn:microsoft.com/office/officeart/2005/8/layout/list1"/>
    <dgm:cxn modelId="{BB47F3D0-3D18-433C-B37C-A27C4FA79A6B}" type="presParOf" srcId="{AFB69D0A-A786-46AA-9488-CAEE9D0D8231}" destId="{1E1A0A6B-19A8-4291-B75B-53F5878C417F}" srcOrd="0" destOrd="0" presId="urn:microsoft.com/office/officeart/2005/8/layout/list1"/>
    <dgm:cxn modelId="{DC63098B-25E2-4D41-9F45-6C16B61730C5}" type="presParOf" srcId="{AFB69D0A-A786-46AA-9488-CAEE9D0D8231}" destId="{C06B4E4A-39F2-4518-B013-E01EC7881368}" srcOrd="1" destOrd="0" presId="urn:microsoft.com/office/officeart/2005/8/layout/list1"/>
    <dgm:cxn modelId="{88CFCA7D-B883-4F7B-8169-1EF0228B3433}" type="presParOf" srcId="{ACCD6C34-93F8-4665-8980-BBD4050952F1}" destId="{2629AFEF-66E5-4411-AF4A-C865D229F166}" srcOrd="1" destOrd="0" presId="urn:microsoft.com/office/officeart/2005/8/layout/list1"/>
    <dgm:cxn modelId="{56CD5B0A-7F61-421B-B297-B89D8541BE5A}" type="presParOf" srcId="{ACCD6C34-93F8-4665-8980-BBD4050952F1}" destId="{A7FFEB01-5732-4620-8FEF-C5F0373AB101}" srcOrd="2" destOrd="0" presId="urn:microsoft.com/office/officeart/2005/8/layout/list1"/>
    <dgm:cxn modelId="{4DD6076C-0B48-44E1-B254-7A5779DCA246}" type="presParOf" srcId="{ACCD6C34-93F8-4665-8980-BBD4050952F1}" destId="{998AE1E3-9F42-45BC-AAE9-278C2670A967}" srcOrd="3" destOrd="0" presId="urn:microsoft.com/office/officeart/2005/8/layout/list1"/>
    <dgm:cxn modelId="{817B3FE4-D427-4385-93E4-CA450A515FB2}" type="presParOf" srcId="{ACCD6C34-93F8-4665-8980-BBD4050952F1}" destId="{68706728-C2A1-442D-B9BF-76B7C63130F4}" srcOrd="4" destOrd="0" presId="urn:microsoft.com/office/officeart/2005/8/layout/list1"/>
    <dgm:cxn modelId="{6860C231-5CDA-4510-914D-5AB844687094}" type="presParOf" srcId="{68706728-C2A1-442D-B9BF-76B7C63130F4}" destId="{58C32529-87AB-4234-9BE8-D9ED75334D55}" srcOrd="0" destOrd="0" presId="urn:microsoft.com/office/officeart/2005/8/layout/list1"/>
    <dgm:cxn modelId="{40B039CE-B7CA-4530-9307-720A6619701C}" type="presParOf" srcId="{68706728-C2A1-442D-B9BF-76B7C63130F4}" destId="{027AF41B-6BF1-4243-9846-1F8BA43A8CC0}" srcOrd="1" destOrd="0" presId="urn:microsoft.com/office/officeart/2005/8/layout/list1"/>
    <dgm:cxn modelId="{5673ACD3-B7F7-45BA-B4FD-585B17568721}" type="presParOf" srcId="{ACCD6C34-93F8-4665-8980-BBD4050952F1}" destId="{C94C1858-90DB-4987-83A9-00C3930FB0AE}" srcOrd="5" destOrd="0" presId="urn:microsoft.com/office/officeart/2005/8/layout/list1"/>
    <dgm:cxn modelId="{D6D720D2-3E6D-4218-9996-E322E7C8ED1B}" type="presParOf" srcId="{ACCD6C34-93F8-4665-8980-BBD4050952F1}" destId="{198F788E-E918-4B37-8AF0-0EC152F41BB0}" srcOrd="6" destOrd="0" presId="urn:microsoft.com/office/officeart/2005/8/layout/list1"/>
    <dgm:cxn modelId="{5371DDE2-1703-4B3A-97CC-416667D3D091}" type="presParOf" srcId="{ACCD6C34-93F8-4665-8980-BBD4050952F1}" destId="{907375C3-79ED-4701-8857-04CCDDB4AFFF}" srcOrd="7" destOrd="0" presId="urn:microsoft.com/office/officeart/2005/8/layout/list1"/>
    <dgm:cxn modelId="{28529038-DD1E-468D-BBA8-05BFCB4D1410}" type="presParOf" srcId="{ACCD6C34-93F8-4665-8980-BBD4050952F1}" destId="{5F758334-3D60-4441-AF09-8F9DF78D369F}" srcOrd="8" destOrd="0" presId="urn:microsoft.com/office/officeart/2005/8/layout/list1"/>
    <dgm:cxn modelId="{88D1C2E5-3E2E-4B05-A9FD-1C1D84FD1D04}" type="presParOf" srcId="{5F758334-3D60-4441-AF09-8F9DF78D369F}" destId="{4BBB879A-931F-4E6B-94EF-2AFDAF2EF3C9}" srcOrd="0" destOrd="0" presId="urn:microsoft.com/office/officeart/2005/8/layout/list1"/>
    <dgm:cxn modelId="{6B310173-62F5-4536-A2D3-CDF118B9C38D}" type="presParOf" srcId="{5F758334-3D60-4441-AF09-8F9DF78D369F}" destId="{F16F6AED-9809-4154-A81D-A9C4248EC865}" srcOrd="1" destOrd="0" presId="urn:microsoft.com/office/officeart/2005/8/layout/list1"/>
    <dgm:cxn modelId="{A0A4B217-7B45-4587-930E-27F034EA8CC4}" type="presParOf" srcId="{ACCD6C34-93F8-4665-8980-BBD4050952F1}" destId="{BC06C904-ABD9-47D5-8EB2-675F63F6EC4E}" srcOrd="9" destOrd="0" presId="urn:microsoft.com/office/officeart/2005/8/layout/list1"/>
    <dgm:cxn modelId="{1AEC45F4-0D82-4504-94DD-622A4FADAAFB}" type="presParOf" srcId="{ACCD6C34-93F8-4665-8980-BBD4050952F1}" destId="{2F880415-3A9A-4CE4-816D-F5B45EB03CA1}" srcOrd="10" destOrd="0" presId="urn:microsoft.com/office/officeart/2005/8/layout/list1"/>
    <dgm:cxn modelId="{30525A4B-6730-4BB2-A031-6FE78ED16A03}" type="presParOf" srcId="{ACCD6C34-93F8-4665-8980-BBD4050952F1}" destId="{60A0165A-4AD5-40DA-A73C-23C82A4EA417}" srcOrd="11" destOrd="0" presId="urn:microsoft.com/office/officeart/2005/8/layout/list1"/>
    <dgm:cxn modelId="{8DBEB158-2E57-4C50-9701-8A0066A222FB}" type="presParOf" srcId="{ACCD6C34-93F8-4665-8980-BBD4050952F1}" destId="{F1F54D04-9182-4A94-A5A1-20889450D505}" srcOrd="12" destOrd="0" presId="urn:microsoft.com/office/officeart/2005/8/layout/list1"/>
    <dgm:cxn modelId="{2469D0E7-A029-4FAD-AE43-5045628CFD2E}" type="presParOf" srcId="{F1F54D04-9182-4A94-A5A1-20889450D505}" destId="{5042AEC7-45DC-4BD6-8E1A-9AC8A59FD2AE}" srcOrd="0" destOrd="0" presId="urn:microsoft.com/office/officeart/2005/8/layout/list1"/>
    <dgm:cxn modelId="{74D508F2-B832-46FA-BCA2-2CF3E01B9DD0}" type="presParOf" srcId="{F1F54D04-9182-4A94-A5A1-20889450D505}" destId="{B541E698-C052-492B-81E2-1B5F459B721D}" srcOrd="1" destOrd="0" presId="urn:microsoft.com/office/officeart/2005/8/layout/list1"/>
    <dgm:cxn modelId="{9911C169-6B75-4934-BB6C-F51A041E6FAA}" type="presParOf" srcId="{ACCD6C34-93F8-4665-8980-BBD4050952F1}" destId="{843BD2EC-5B1E-40F5-8D00-0BD44D1DC5C3}" srcOrd="13" destOrd="0" presId="urn:microsoft.com/office/officeart/2005/8/layout/list1"/>
    <dgm:cxn modelId="{DDE47789-C684-456E-9DBD-DFF7A3E5085B}" type="presParOf" srcId="{ACCD6C34-93F8-4665-8980-BBD4050952F1}" destId="{F1627F72-48A7-4DBB-88B5-EB7ECC9830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FFEB01-5732-4620-8FEF-C5F0373AB101}">
      <dsp:nvSpPr>
        <dsp:cNvPr id="0" name=""/>
        <dsp:cNvSpPr/>
      </dsp:nvSpPr>
      <dsp:spPr>
        <a:xfrm>
          <a:off x="0" y="403233"/>
          <a:ext cx="4682066" cy="1764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C06B4E4A-39F2-4518-B013-E01EC7881368}">
      <dsp:nvSpPr>
        <dsp:cNvPr id="0" name=""/>
        <dsp:cNvSpPr/>
      </dsp:nvSpPr>
      <dsp:spPr>
        <a:xfrm>
          <a:off x="216307" y="191536"/>
          <a:ext cx="4465759" cy="366550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3880" tIns="0" rIns="12388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 Федеральный стандарт бухгалтерского учета государственных финансов "Отчетность по операциям системы казначейских платежей"  разработан в целях обеспечения единства системы требований к составлению и представлению Федеральным казначейством и территориальными органами Федерального казначейства отчетности по операциям системы казначейских платежей </a:t>
          </a:r>
          <a:endParaRPr lang="ru-RU" sz="500" kern="1200" dirty="0"/>
        </a:p>
      </dsp:txBody>
      <dsp:txXfrm>
        <a:off x="216307" y="191536"/>
        <a:ext cx="4465759" cy="366550"/>
      </dsp:txXfrm>
    </dsp:sp>
    <dsp:sp modelId="{198F788E-E918-4B37-8AF0-0EC152F41BB0}">
      <dsp:nvSpPr>
        <dsp:cNvPr id="0" name=""/>
        <dsp:cNvSpPr/>
      </dsp:nvSpPr>
      <dsp:spPr>
        <a:xfrm>
          <a:off x="0" y="899980"/>
          <a:ext cx="4682066" cy="1764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027AF41B-6BF1-4243-9846-1F8BA43A8CC0}">
      <dsp:nvSpPr>
        <dsp:cNvPr id="0" name=""/>
        <dsp:cNvSpPr/>
      </dsp:nvSpPr>
      <dsp:spPr>
        <a:xfrm>
          <a:off x="230216" y="617433"/>
          <a:ext cx="4450755" cy="385867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3880" tIns="0" rIns="12388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/>
            <a:t>Стандарт устанавливает методологию составления казначейской отчетности, формы казначейской отчетности, порядок составления и представления Федеральным казначейством и территориальными органами Федерального казначейства казначейской отчетности</a:t>
          </a:r>
        </a:p>
      </dsp:txBody>
      <dsp:txXfrm>
        <a:off x="230216" y="617433"/>
        <a:ext cx="4450755" cy="385867"/>
      </dsp:txXfrm>
    </dsp:sp>
    <dsp:sp modelId="{2F880415-3A9A-4CE4-816D-F5B45EB03CA1}">
      <dsp:nvSpPr>
        <dsp:cNvPr id="0" name=""/>
        <dsp:cNvSpPr/>
      </dsp:nvSpPr>
      <dsp:spPr>
        <a:xfrm>
          <a:off x="0" y="1461164"/>
          <a:ext cx="4682066" cy="1764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F16F6AED-9809-4154-A81D-A9C4248EC865}">
      <dsp:nvSpPr>
        <dsp:cNvPr id="0" name=""/>
        <dsp:cNvSpPr/>
      </dsp:nvSpPr>
      <dsp:spPr>
        <a:xfrm>
          <a:off x="222672" y="1114180"/>
          <a:ext cx="4457810" cy="450303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3880" tIns="0" rIns="12388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 Положения Стандарта применяются одновременно с применением положений федерального стандарта бухгалтерского учета для организаций государственного сектора "Концептуальные основы бухгалтерского учета и отчетности организаций государственного сектора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22672" y="1114180"/>
        <a:ext cx="4457810" cy="450303"/>
      </dsp:txXfrm>
    </dsp:sp>
    <dsp:sp modelId="{F1627F72-48A7-4DBB-88B5-EB7ECC983072}">
      <dsp:nvSpPr>
        <dsp:cNvPr id="0" name=""/>
        <dsp:cNvSpPr/>
      </dsp:nvSpPr>
      <dsp:spPr>
        <a:xfrm>
          <a:off x="0" y="2045797"/>
          <a:ext cx="4682066" cy="1764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B541E698-C052-492B-81E2-1B5F459B721D}">
      <dsp:nvSpPr>
        <dsp:cNvPr id="0" name=""/>
        <dsp:cNvSpPr/>
      </dsp:nvSpPr>
      <dsp:spPr>
        <a:xfrm>
          <a:off x="222672" y="1675364"/>
          <a:ext cx="4457810" cy="473753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3880" tIns="0" rIns="12388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 Положения Стандарта применяются при составлении и представлении Федеральным казначейством и территориальными органами Федерального казначейства казначейской отчетности.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22672" y="1675364"/>
        <a:ext cx="4457810" cy="473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5162"/>
            <a:ext cx="373837" cy="2660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2808" y="543712"/>
            <a:ext cx="5082641" cy="2214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3011" y="1956145"/>
            <a:ext cx="113976" cy="15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4015" y="2217879"/>
            <a:ext cx="151968" cy="15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4015" y="2459864"/>
            <a:ext cx="151961" cy="152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33711" y="2790248"/>
            <a:ext cx="121265" cy="152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118256" y="2541852"/>
            <a:ext cx="152176" cy="145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18256" y="2286533"/>
            <a:ext cx="152176" cy="151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6166" y="556217"/>
            <a:ext cx="1509395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320451" y="700380"/>
            <a:ext cx="2058035" cy="2262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rgbClr val="161A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98206734-726E-46B9-B3CD-75FDA00F97BD}" type="datetime1">
              <a:rPr lang="ru-RU" smtClean="0"/>
              <a:pPr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FAA6C436-0D4A-4340-A2B7-930FFE7E9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543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374" y="473938"/>
            <a:ext cx="3791051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290" y="746315"/>
            <a:ext cx="5189220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205BAE9DAC9BE8F7963639782D20CA7B3D13FE77064045D01D3D3BCDB81949F5322C8D2D4968FD928035E61316AC9C5A3F0C63D177C7320145FC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hyperlink" Target="consultantplus://offline/ref=434C2F2AA777EE4FD350105874D5E2D19C1246C650496B1334AC49197906C3D0CE488DFAB63DE79E106AE80E025F3249B9A83B5BAB8BCD8071r2J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C2EB832B4D58A339CE59EB2FB57660731D00B34C102D1C73868DF510436EA89AB6FF484D327EDA75A141CE396C4BDE415605231C669F430MEy0J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2917825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5277" y="174625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86344" y="2266518"/>
            <a:ext cx="3863356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00" dirty="0" err="1" smtClean="0">
                <a:solidFill>
                  <a:srgbClr val="11437F"/>
                </a:solidFill>
              </a:rPr>
              <a:t>Басырова</a:t>
            </a:r>
            <a:r>
              <a:rPr lang="ru-RU" sz="700" dirty="0" smtClean="0">
                <a:solidFill>
                  <a:srgbClr val="11437F"/>
                </a:solidFill>
              </a:rPr>
              <a:t> Эльвира </a:t>
            </a:r>
            <a:r>
              <a:rPr lang="ru-RU" sz="700" dirty="0" err="1" smtClean="0">
                <a:solidFill>
                  <a:srgbClr val="11437F"/>
                </a:solidFill>
              </a:rPr>
              <a:t>Рамилевна</a:t>
            </a:r>
            <a:endParaRPr lang="ru-RU" sz="700" dirty="0" smtClean="0">
              <a:solidFill>
                <a:srgbClr val="11437F"/>
              </a:solidFill>
            </a:endParaRPr>
          </a:p>
          <a:p>
            <a:r>
              <a:rPr lang="ru-RU" sz="700" dirty="0" smtClean="0">
                <a:solidFill>
                  <a:srgbClr val="11437F"/>
                </a:solidFill>
              </a:rPr>
              <a:t>Старший казначей Отдела  бюджетного учета и отчетности по операциям бюджетов</a:t>
            </a:r>
            <a:endParaRPr lang="ru-RU" sz="700" dirty="0">
              <a:solidFill>
                <a:srgbClr val="11437F"/>
              </a:solidFill>
            </a:endParaRPr>
          </a:p>
        </p:txBody>
      </p:sp>
      <p:sp>
        <p:nvSpPr>
          <p:cNvPr id="16" name="object 2"/>
          <p:cNvSpPr/>
          <p:nvPr/>
        </p:nvSpPr>
        <p:spPr>
          <a:xfrm>
            <a:off x="1" y="2681267"/>
            <a:ext cx="2654299" cy="15652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292100" y="784225"/>
            <a:ext cx="4416425" cy="1219200"/>
          </a:xfrm>
          <a:custGeom>
            <a:avLst/>
            <a:gdLst/>
            <a:ahLst/>
            <a:cxnLst/>
            <a:rect l="l" t="t" r="r" b="b"/>
            <a:pathLst>
              <a:path w="4416425" h="944880">
                <a:moveTo>
                  <a:pt x="4247391" y="0"/>
                </a:moveTo>
                <a:lnTo>
                  <a:pt x="66475" y="0"/>
                </a:lnTo>
                <a:lnTo>
                  <a:pt x="33856" y="128"/>
                </a:lnTo>
                <a:lnTo>
                  <a:pt x="7998" y="1031"/>
                </a:lnTo>
                <a:lnTo>
                  <a:pt x="0" y="1941"/>
                </a:lnTo>
                <a:lnTo>
                  <a:pt x="0" y="942688"/>
                </a:lnTo>
                <a:lnTo>
                  <a:pt x="7904" y="943592"/>
                </a:lnTo>
                <a:lnTo>
                  <a:pt x="33540" y="944496"/>
                </a:lnTo>
                <a:lnTo>
                  <a:pt x="65726" y="944626"/>
                </a:lnTo>
                <a:lnTo>
                  <a:pt x="4246642" y="944626"/>
                </a:lnTo>
                <a:lnTo>
                  <a:pt x="4305126" y="943592"/>
                </a:lnTo>
                <a:lnTo>
                  <a:pt x="4346350" y="936358"/>
                </a:lnTo>
                <a:lnTo>
                  <a:pt x="4383840" y="912479"/>
                </a:lnTo>
                <a:lnTo>
                  <a:pt x="4407729" y="874979"/>
                </a:lnTo>
                <a:lnTo>
                  <a:pt x="4414963" y="833855"/>
                </a:lnTo>
                <a:lnTo>
                  <a:pt x="4415997" y="776033"/>
                </a:lnTo>
                <a:lnTo>
                  <a:pt x="4415997" y="169341"/>
                </a:lnTo>
                <a:lnTo>
                  <a:pt x="4414963" y="110864"/>
                </a:lnTo>
                <a:lnTo>
                  <a:pt x="4407729" y="69646"/>
                </a:lnTo>
                <a:lnTo>
                  <a:pt x="4383840" y="32150"/>
                </a:lnTo>
                <a:lnTo>
                  <a:pt x="4346350" y="8255"/>
                </a:lnTo>
                <a:lnTo>
                  <a:pt x="4305219" y="1031"/>
                </a:lnTo>
                <a:lnTo>
                  <a:pt x="4247391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r>
              <a:rPr lang="ru-RU" dirty="0" smtClean="0"/>
              <a:t>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sz="1500" dirty="0" smtClean="0"/>
              <a:t>Особенности составления и представления ф.0503198 «Пояснительная записка к Балансу операций в системе казначейских платежей»</a:t>
            </a:r>
            <a:endParaRPr sz="1500" dirty="0">
              <a:solidFill>
                <a:schemeClr val="bg1"/>
              </a:solidFill>
            </a:endParaRPr>
          </a:p>
        </p:txBody>
      </p:sp>
      <p:sp>
        <p:nvSpPr>
          <p:cNvPr id="17" name="object 5"/>
          <p:cNvSpPr/>
          <p:nvPr/>
        </p:nvSpPr>
        <p:spPr>
          <a:xfrm>
            <a:off x="90065" y="59214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474" y="197667"/>
            <a:ext cx="2586542" cy="2462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87700" y="2841626"/>
            <a:ext cx="2514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 г. Ульяновск , апрель 2021 год</a:t>
            </a:r>
          </a:p>
          <a:p>
            <a:pPr algn="ctr"/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492500" y="174625"/>
            <a:ext cx="2133600" cy="2539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</a:t>
            </a:r>
            <a:endParaRPr lang="ru-RU" sz="105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2684837" cy="2462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100" y="708025"/>
            <a:ext cx="49530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180975" algn="ctr"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ФЕДЕРАЛЬНЫЙ СТАНДАРТ БУХГАЛТЕРСКОГО УЧЕТА ГОСУДАРСТВЕННЫХ ФИНАНСОВ «ОТЧЕТНОСТЬ ПО ОПЕРАЦИЯМ СИСТЕМЫ КАЗНАЧЕЙСКИХ ПЛАТЕЖЕЙ»</a:t>
            </a:r>
          </a:p>
          <a:p>
            <a:pPr algn="ctr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УТВЕРЖДЕН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ПРИКАЗОМ МИНИСТЕРСТВА ФИНАНСОВ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ОТ 30.06 2020 N 126Н</a:t>
            </a:r>
          </a:p>
          <a:p>
            <a:pPr indent="180975" algn="ctr">
              <a:defRPr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СТАНДАРТ ПРИМЕНЯЕТСЯ ПРИ СОСТАВЛЕНИИ ОТЧЕТНОСТИ ПО ОПЕРАЦИЯМ СИСТЕМЫ КАЗНАЧЕЙСКИХ ПЛАТЕЖЕЙ, НАЧИНАЯ С ОТЧЕТНОСТИ 2021 ГОДА.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0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0700" y="98425"/>
            <a:ext cx="2590800" cy="2462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20700" y="708025"/>
          <a:ext cx="4682067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4923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500" y="98425"/>
            <a:ext cx="3200400" cy="2462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700" y="479425"/>
            <a:ext cx="5334000" cy="2590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Пояснительная записка к Балансу операций в системе казначейских платежей </a:t>
            </a:r>
            <a:endParaRPr lang="en-US" sz="1000" dirty="0" smtClean="0"/>
          </a:p>
          <a:p>
            <a:pPr algn="ctr"/>
            <a:r>
              <a:rPr lang="ru-RU" sz="1000" dirty="0" smtClean="0"/>
              <a:t>(ф. 0503198) содержит анализ результатов проведенных операций, осуществляемых в системе казначейских платежей. </a:t>
            </a:r>
          </a:p>
          <a:p>
            <a:pPr algn="ctr"/>
            <a:r>
              <a:rPr lang="ru-RU" sz="1000" dirty="0" smtClean="0"/>
              <a:t> Информация об отчетах, не имеющие числовых значений показателей и не содержащие пояснения, которые не составляются и не представляются, отражается в Пояснительной записке к Балансу операций в системе казначейских платежей </a:t>
            </a:r>
            <a:endParaRPr lang="en-US" sz="1000" dirty="0" smtClean="0"/>
          </a:p>
          <a:p>
            <a:pPr algn="ctr"/>
            <a:r>
              <a:rPr lang="ru-RU" sz="1000" dirty="0" smtClean="0"/>
              <a:t>(ф. 0503198) </a:t>
            </a:r>
            <a:endParaRPr lang="ru-RU" sz="1000" u="sng" dirty="0" smtClean="0">
              <a:hlinkClick r:id="rId3"/>
            </a:endParaRPr>
          </a:p>
          <a:p>
            <a:pPr algn="ctr"/>
            <a:endParaRPr lang="ru-RU" sz="1000" dirty="0" smtClean="0">
              <a:hlinkClick r:id="rId4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02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263900" y="98424"/>
            <a:ext cx="2388773" cy="2308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Периодичность представления </a:t>
            </a:r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304800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100" y="784225"/>
            <a:ext cx="1447800" cy="123110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r>
              <a:rPr lang="ru-RU" sz="1000" b="1" i="1" dirty="0" smtClean="0"/>
              <a:t>месячная</a:t>
            </a:r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1968500" y="1317625"/>
            <a:ext cx="14478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/>
              <a:t>квартальная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21100" y="784225"/>
            <a:ext cx="1524000" cy="1219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/>
              <a:t>годовая</a:t>
            </a:r>
          </a:p>
          <a:p>
            <a:pPr algn="ctr"/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0700" y="174625"/>
            <a:ext cx="2590800" cy="228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ru-RU" sz="1000" b="1" i="1" cap="all" spc="46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sz="1000" dirty="0"/>
          </a:p>
        </p:txBody>
      </p:sp>
    </p:spTree>
    <p:extLst>
      <p:ext uri="{BB962C8B-B14F-4D97-AF65-F5344CB8AC3E}">
        <p14:creationId xmlns="" xmlns:p14="http://schemas.microsoft.com/office/powerpoint/2010/main" val="42629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263900" y="174624"/>
            <a:ext cx="2388773" cy="2308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Срок представления </a:t>
            </a:r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304800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0700" y="174625"/>
            <a:ext cx="2590800" cy="304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ru-RU" sz="1000" b="1" i="1" cap="all" spc="46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sz="1000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673100" y="860425"/>
            <a:ext cx="1371600" cy="762000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ежемесячно</a:t>
            </a:r>
            <a:endParaRPr lang="ru-RU" sz="1000" dirty="0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340100" y="631825"/>
            <a:ext cx="1447800" cy="685800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ежегодно</a:t>
            </a:r>
            <a:endParaRPr lang="ru-RU" sz="1000" dirty="0"/>
          </a:p>
        </p:txBody>
      </p:sp>
      <p:sp>
        <p:nvSpPr>
          <p:cNvPr id="14" name="Пятно 2 13"/>
          <p:cNvSpPr/>
          <p:nvPr/>
        </p:nvSpPr>
        <p:spPr>
          <a:xfrm>
            <a:off x="596899" y="1622600"/>
            <a:ext cx="1600201" cy="1142825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dirty="0" smtClean="0">
                <a:solidFill>
                  <a:srgbClr val="7030A0"/>
                </a:solidFill>
              </a:rPr>
              <a:t>10 числа месяца, следующего за отчетным</a:t>
            </a:r>
            <a:endParaRPr lang="ru-RU" sz="600" dirty="0">
              <a:solidFill>
                <a:srgbClr val="7030A0"/>
              </a:solidFill>
            </a:endParaRPr>
          </a:p>
        </p:txBody>
      </p:sp>
      <p:sp>
        <p:nvSpPr>
          <p:cNvPr id="15" name="Пятно 2 14"/>
          <p:cNvSpPr/>
          <p:nvPr/>
        </p:nvSpPr>
        <p:spPr>
          <a:xfrm>
            <a:off x="3416300" y="1317625"/>
            <a:ext cx="1600200" cy="121920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7030A0"/>
                </a:solidFill>
              </a:rPr>
              <a:t>Не позднее 50 календарного дня года, следующего за отчетным</a:t>
            </a:r>
            <a:endParaRPr lang="ru-RU" sz="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9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4773926"/>
              </p:ext>
            </p:extLst>
          </p:nvPr>
        </p:nvGraphicFramePr>
        <p:xfrm>
          <a:off x="520700" y="555625"/>
          <a:ext cx="5000854" cy="2522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8860">
                <a:tc>
                  <a:txBody>
                    <a:bodyPr/>
                    <a:lstStyle/>
                    <a:p>
                      <a:pPr fontAlgn="base"/>
                      <a:endParaRPr lang="en-US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endParaRPr lang="en-US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endParaRPr lang="en-US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1719">
                <a:tc>
                  <a:txBody>
                    <a:bodyPr/>
                    <a:lstStyle/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0700" y="98425"/>
            <a:ext cx="2819400" cy="2462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358900" y="555625"/>
            <a:ext cx="2819400" cy="457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hlinkClick r:id="rId3"/>
            </a:endParaRPr>
          </a:p>
          <a:p>
            <a:pPr algn="ctr"/>
            <a:r>
              <a:rPr lang="ru-RU" sz="800" dirty="0" smtClean="0"/>
              <a:t>Пояснительная записка </a:t>
            </a:r>
          </a:p>
          <a:p>
            <a:pPr algn="ctr"/>
            <a:r>
              <a:rPr lang="ru-RU" sz="800" dirty="0" smtClean="0"/>
              <a:t>(ф. 0503198)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816100" y="1089025"/>
            <a:ext cx="609600" cy="1066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ru-RU" sz="500" dirty="0"/>
          </a:p>
        </p:txBody>
      </p:sp>
      <p:sp>
        <p:nvSpPr>
          <p:cNvPr id="12" name="Овал 11"/>
          <p:cNvSpPr/>
          <p:nvPr/>
        </p:nvSpPr>
        <p:spPr>
          <a:xfrm>
            <a:off x="977900" y="2232025"/>
            <a:ext cx="1828800" cy="685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pPr algn="ctr" eaLnBrk="0" hangingPunct="0">
              <a:defRPr/>
            </a:pPr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ТОФК и представляется </a:t>
            </a:r>
          </a:p>
          <a:p>
            <a:pPr algn="ctr" eaLnBrk="0" hangingPunct="0">
              <a:defRPr/>
            </a:pPr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МОУ ФК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3263900" y="1012825"/>
            <a:ext cx="685800" cy="11430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882900" y="2232025"/>
            <a:ext cx="1828800" cy="76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вручную в ГИИС  </a:t>
            </a:r>
            <a:r>
              <a:rPr lang="ru-RU" sz="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ПУиО</a:t>
            </a:r>
            <a:r>
              <a:rPr lang="ru-RU" sz="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бюджет»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23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0" y="250825"/>
            <a:ext cx="5765800" cy="304800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2608637" cy="2462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97300" y="250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181" t="17994" r="64347" b="8148"/>
          <a:stretch>
            <a:fillRect/>
          </a:stretch>
        </p:blipFill>
        <p:spPr bwMode="auto">
          <a:xfrm>
            <a:off x="139700" y="555625"/>
            <a:ext cx="2438400" cy="2590800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l="1181" t="17994" r="69236" b="7932"/>
          <a:stretch>
            <a:fillRect/>
          </a:stretch>
        </p:blipFill>
        <p:spPr bwMode="auto">
          <a:xfrm>
            <a:off x="3568700" y="555625"/>
            <a:ext cx="1981200" cy="2514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10" name="Блок-схема: альтернативный процесс 9"/>
          <p:cNvSpPr/>
          <p:nvPr/>
        </p:nvSpPr>
        <p:spPr>
          <a:xfrm>
            <a:off x="2654300" y="569567"/>
            <a:ext cx="457200" cy="716399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ru-RU" sz="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ТОФК по данным банковских</a:t>
            </a:r>
            <a:r>
              <a:rPr lang="en-US" sz="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казначейских счетов</a:t>
            </a:r>
            <a:r>
              <a:rPr lang="en-US" sz="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Главной книги по операциям системы казначейских платежей	</a:t>
            </a:r>
            <a:endParaRPr lang="ru-RU" sz="400" dirty="0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111500" y="1165225"/>
            <a:ext cx="457200" cy="552033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eaLnBrk="0" hangingPunct="0">
              <a:defRPr/>
            </a:pPr>
            <a:r>
              <a:rPr lang="ru-RU" sz="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показателям Баланса операций в системе казначейских платежей </a:t>
            </a:r>
          </a:p>
          <a:p>
            <a:pPr algn="ctr" eaLnBrk="0" hangingPunct="0">
              <a:defRPr/>
            </a:pPr>
            <a:r>
              <a:rPr lang="ru-RU" sz="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(ф. 0503195)</a:t>
            </a:r>
          </a:p>
          <a:p>
            <a:pPr algn="ctr"/>
            <a:endParaRPr lang="ru-RU" sz="500" dirty="0"/>
          </a:p>
        </p:txBody>
      </p:sp>
      <p:cxnSp>
        <p:nvCxnSpPr>
          <p:cNvPr id="38" name="Прямая со стрелкой 37"/>
          <p:cNvCxnSpPr>
            <a:stCxn id="24" idx="3"/>
          </p:cNvCxnSpPr>
          <p:nvPr/>
        </p:nvCxnSpPr>
        <p:spPr>
          <a:xfrm>
            <a:off x="3568700" y="1441242"/>
            <a:ext cx="1676400" cy="28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2349500" y="1470025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2273300" y="936625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3" name="Правая фигурная скобка 42"/>
          <p:cNvSpPr/>
          <p:nvPr/>
        </p:nvSpPr>
        <p:spPr>
          <a:xfrm>
            <a:off x="2044700" y="1546225"/>
            <a:ext cx="231648" cy="838200"/>
          </a:xfrm>
          <a:prstGeom prst="rightBrace">
            <a:avLst>
              <a:gd name="adj1" fmla="val 17105"/>
              <a:gd name="adj2" fmla="val 50000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654300" y="1774825"/>
            <a:ext cx="7620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 МУФК СУЛ  по данным казначейского и аналитического учета по операциям по управлению остатками средств на ЕКС</a:t>
            </a:r>
          </a:p>
          <a:p>
            <a:pPr algn="ctr"/>
            <a:endParaRPr lang="ru-RU" sz="400" dirty="0"/>
          </a:p>
        </p:txBody>
      </p:sp>
      <p:cxnSp>
        <p:nvCxnSpPr>
          <p:cNvPr id="48" name="Прямая со стрелкой 47"/>
          <p:cNvCxnSpPr>
            <a:stCxn id="44" idx="1"/>
          </p:cNvCxnSpPr>
          <p:nvPr/>
        </p:nvCxnSpPr>
        <p:spPr>
          <a:xfrm flipH="1" flipV="1">
            <a:off x="2273300" y="2003425"/>
            <a:ext cx="381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9" name="Правая фигурная скобка 48"/>
          <p:cNvSpPr/>
          <p:nvPr/>
        </p:nvSpPr>
        <p:spPr>
          <a:xfrm>
            <a:off x="2273300" y="2536825"/>
            <a:ext cx="155448" cy="22860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2730500" y="2460625"/>
            <a:ext cx="609600" cy="6096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ТОФК в случае необходимости пояснения отдельных показателей казначейской отчетности </a:t>
            </a:r>
          </a:p>
          <a:p>
            <a:pPr algn="ctr"/>
            <a:endParaRPr lang="ru-RU" sz="400" dirty="0"/>
          </a:p>
        </p:txBody>
      </p:sp>
      <p:cxnSp>
        <p:nvCxnSpPr>
          <p:cNvPr id="52" name="Прямая со стрелкой 51"/>
          <p:cNvCxnSpPr>
            <a:stCxn id="50" idx="1"/>
            <a:endCxn id="49" idx="1"/>
          </p:cNvCxnSpPr>
          <p:nvPr/>
        </p:nvCxnSpPr>
        <p:spPr>
          <a:xfrm flipH="1" flipV="1">
            <a:off x="2428748" y="2651125"/>
            <a:ext cx="301752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4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089026"/>
            <a:ext cx="228600" cy="1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384425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20700" y="2765426"/>
            <a:ext cx="1447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" dirty="0" smtClean="0">
                <a:latin typeface="Times New Roman" pitchFamily="18" charset="0"/>
                <a:cs typeface="Times New Roman" pitchFamily="18" charset="0"/>
              </a:rPr>
              <a:t>информация, оказавшая существенное влияние и характеризующая результаты деятельности Федерального казначейства в рамках функционирования системы казначейских платежей за отчетный период, не нашедшая отражения в других формах казначейской отчетности.</a:t>
            </a:r>
          </a:p>
          <a:p>
            <a:pPr algn="ctr"/>
            <a:endParaRPr lang="ru-RU" sz="5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1054100" y="2613025"/>
            <a:ext cx="0" cy="1524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906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1712</TotalTime>
  <Words>422</Words>
  <Application>Microsoft Office PowerPoint</Application>
  <PresentationFormat>Произвольный</PresentationFormat>
  <Paragraphs>63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obu14</cp:lastModifiedBy>
  <cp:revision>193</cp:revision>
  <dcterms:created xsi:type="dcterms:W3CDTF">2019-07-31T16:47:50Z</dcterms:created>
  <dcterms:modified xsi:type="dcterms:W3CDTF">2021-05-18T06:40:50Z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