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78" r:id="rId1"/>
  </p:sldMasterIdLst>
  <p:notesMasterIdLst>
    <p:notesMasterId r:id="rId14"/>
  </p:notesMasterIdLst>
  <p:sldIdLst>
    <p:sldId id="256" r:id="rId2"/>
    <p:sldId id="262" r:id="rId3"/>
    <p:sldId id="271" r:id="rId4"/>
    <p:sldId id="286" r:id="rId5"/>
    <p:sldId id="287" r:id="rId6"/>
    <p:sldId id="282" r:id="rId7"/>
    <p:sldId id="288" r:id="rId8"/>
    <p:sldId id="289" r:id="rId9"/>
    <p:sldId id="290" r:id="rId10"/>
    <p:sldId id="291" r:id="rId11"/>
    <p:sldId id="292" r:id="rId12"/>
    <p:sldId id="293" r:id="rId13"/>
  </p:sldIdLst>
  <p:sldSz cx="5765800" cy="3244850"/>
  <p:notesSz cx="5765800" cy="3244850"/>
  <p:embeddedFontLs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E6E6"/>
    <a:srgbClr val="11437F"/>
    <a:srgbClr val="DDDDDD"/>
    <a:srgbClr val="99CCFF"/>
    <a:srgbClr val="4978B1"/>
    <a:srgbClr val="FCFCFC"/>
    <a:srgbClr val="003B59"/>
    <a:srgbClr val="ECD6A5"/>
    <a:srgbClr val="C192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2630" autoAdjust="0"/>
  </p:normalViewPr>
  <p:slideViewPr>
    <p:cSldViewPr>
      <p:cViewPr>
        <p:scale>
          <a:sx n="200" d="100"/>
          <a:sy n="200" d="100"/>
        </p:scale>
        <p:origin x="-72" y="-72"/>
      </p:cViewPr>
      <p:guideLst>
        <p:guide orient="horz" pos="2880"/>
        <p:guide pos="2152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CBA3A-4016-4326-8AC3-4CA1C77DF70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102A-EDC8-431F-B475-B3229B34E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6570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6570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6570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6570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6570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6570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657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725" y="531044"/>
            <a:ext cx="4324350" cy="1129689"/>
          </a:xfrm>
        </p:spPr>
        <p:txBody>
          <a:bodyPr anchor="b"/>
          <a:lstStyle>
            <a:lvl1pPr algn="ctr">
              <a:defRPr sz="283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725" y="1704297"/>
            <a:ext cx="4324350" cy="783421"/>
          </a:xfrm>
        </p:spPr>
        <p:txBody>
          <a:bodyPr/>
          <a:lstStyle>
            <a:lvl1pPr marL="0" indent="0" algn="ctr">
              <a:buNone/>
              <a:defRPr sz="1135"/>
            </a:lvl1pPr>
            <a:lvl2pPr marL="216210" indent="0" algn="ctr">
              <a:buNone/>
              <a:defRPr sz="946"/>
            </a:lvl2pPr>
            <a:lvl3pPr marL="432420" indent="0" algn="ctr">
              <a:buNone/>
              <a:defRPr sz="851"/>
            </a:lvl3pPr>
            <a:lvl4pPr marL="648630" indent="0" algn="ctr">
              <a:buNone/>
              <a:defRPr sz="757"/>
            </a:lvl4pPr>
            <a:lvl5pPr marL="864840" indent="0" algn="ctr">
              <a:buNone/>
              <a:defRPr sz="757"/>
            </a:lvl5pPr>
            <a:lvl6pPr marL="1081049" indent="0" algn="ctr">
              <a:buNone/>
              <a:defRPr sz="757"/>
            </a:lvl6pPr>
            <a:lvl7pPr marL="1297259" indent="0" algn="ctr">
              <a:buNone/>
              <a:defRPr sz="757"/>
            </a:lvl7pPr>
            <a:lvl8pPr marL="1513469" indent="0" algn="ctr">
              <a:buNone/>
              <a:defRPr sz="757"/>
            </a:lvl8pPr>
            <a:lvl9pPr marL="1729679" indent="0" algn="ctr">
              <a:buNone/>
              <a:defRPr sz="757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472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13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26150" y="172758"/>
            <a:ext cx="1243251" cy="27498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6399" y="172758"/>
            <a:ext cx="3657679" cy="27498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4970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9479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60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395" y="808960"/>
            <a:ext cx="4973003" cy="1349767"/>
          </a:xfrm>
        </p:spPr>
        <p:txBody>
          <a:bodyPr anchor="b"/>
          <a:lstStyle>
            <a:lvl1pPr>
              <a:defRPr sz="283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3395" y="2171496"/>
            <a:ext cx="4973003" cy="709811"/>
          </a:xfrm>
        </p:spPr>
        <p:txBody>
          <a:bodyPr/>
          <a:lstStyle>
            <a:lvl1pPr marL="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1pPr>
            <a:lvl2pPr marL="216210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2pPr>
            <a:lvl3pPr marL="432420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3pPr>
            <a:lvl4pPr marL="648630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4pPr>
            <a:lvl5pPr marL="864840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5pPr>
            <a:lvl6pPr marL="108104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6pPr>
            <a:lvl7pPr marL="129725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7pPr>
            <a:lvl8pPr marL="151346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8pPr>
            <a:lvl9pPr marL="172967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500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450465" cy="20588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8936" y="863791"/>
            <a:ext cx="2450465" cy="20588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776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49" y="172758"/>
            <a:ext cx="4973003" cy="627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150" y="795439"/>
            <a:ext cx="2439203" cy="389832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6210" indent="0">
              <a:buNone/>
              <a:defRPr sz="946" b="1"/>
            </a:lvl2pPr>
            <a:lvl3pPr marL="432420" indent="0">
              <a:buNone/>
              <a:defRPr sz="851" b="1"/>
            </a:lvl3pPr>
            <a:lvl4pPr marL="648630" indent="0">
              <a:buNone/>
              <a:defRPr sz="757" b="1"/>
            </a:lvl4pPr>
            <a:lvl5pPr marL="864840" indent="0">
              <a:buNone/>
              <a:defRPr sz="757" b="1"/>
            </a:lvl5pPr>
            <a:lvl6pPr marL="1081049" indent="0">
              <a:buNone/>
              <a:defRPr sz="757" b="1"/>
            </a:lvl6pPr>
            <a:lvl7pPr marL="1297259" indent="0">
              <a:buNone/>
              <a:defRPr sz="757" b="1"/>
            </a:lvl7pPr>
            <a:lvl8pPr marL="1513469" indent="0">
              <a:buNone/>
              <a:defRPr sz="757" b="1"/>
            </a:lvl8pPr>
            <a:lvl9pPr marL="1729679" indent="0">
              <a:buNone/>
              <a:defRPr sz="75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7150" y="1185272"/>
            <a:ext cx="2439203" cy="17433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18936" y="795439"/>
            <a:ext cx="2451216" cy="389832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6210" indent="0">
              <a:buNone/>
              <a:defRPr sz="946" b="1"/>
            </a:lvl2pPr>
            <a:lvl3pPr marL="432420" indent="0">
              <a:buNone/>
              <a:defRPr sz="851" b="1"/>
            </a:lvl3pPr>
            <a:lvl4pPr marL="648630" indent="0">
              <a:buNone/>
              <a:defRPr sz="757" b="1"/>
            </a:lvl4pPr>
            <a:lvl5pPr marL="864840" indent="0">
              <a:buNone/>
              <a:defRPr sz="757" b="1"/>
            </a:lvl5pPr>
            <a:lvl6pPr marL="1081049" indent="0">
              <a:buNone/>
              <a:defRPr sz="757" b="1"/>
            </a:lvl6pPr>
            <a:lvl7pPr marL="1297259" indent="0">
              <a:buNone/>
              <a:defRPr sz="757" b="1"/>
            </a:lvl7pPr>
            <a:lvl8pPr marL="1513469" indent="0">
              <a:buNone/>
              <a:defRPr sz="757" b="1"/>
            </a:lvl8pPr>
            <a:lvl9pPr marL="1729679" indent="0">
              <a:buNone/>
              <a:defRPr sz="75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18936" y="1185272"/>
            <a:ext cx="2451216" cy="17433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99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18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6734-726E-46B9-B3CD-75FDA00F97BD}" type="datetime1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C436-0D4A-4340-A2B7-930FFE7E9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10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0" y="216323"/>
            <a:ext cx="1859620" cy="757132"/>
          </a:xfrm>
        </p:spPr>
        <p:txBody>
          <a:bodyPr anchor="b"/>
          <a:lstStyle>
            <a:lvl1pPr>
              <a:defRPr sz="151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1216" y="467198"/>
            <a:ext cx="2918936" cy="2305947"/>
          </a:xfrm>
        </p:spPr>
        <p:txBody>
          <a:bodyPr/>
          <a:lstStyle>
            <a:lvl1pPr>
              <a:defRPr sz="1513"/>
            </a:lvl1pPr>
            <a:lvl2pPr>
              <a:defRPr sz="1324"/>
            </a:lvl2pPr>
            <a:lvl3pPr>
              <a:defRPr sz="1135"/>
            </a:lvl3pPr>
            <a:lvl4pPr>
              <a:defRPr sz="946"/>
            </a:lvl4pPr>
            <a:lvl5pPr>
              <a:defRPr sz="946"/>
            </a:lvl5pPr>
            <a:lvl6pPr>
              <a:defRPr sz="946"/>
            </a:lvl6pPr>
            <a:lvl7pPr>
              <a:defRPr sz="946"/>
            </a:lvl7pPr>
            <a:lvl8pPr>
              <a:defRPr sz="946"/>
            </a:lvl8pPr>
            <a:lvl9pPr>
              <a:defRPr sz="9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7150" y="973455"/>
            <a:ext cx="1859620" cy="1803446"/>
          </a:xfrm>
        </p:spPr>
        <p:txBody>
          <a:bodyPr/>
          <a:lstStyle>
            <a:lvl1pPr marL="0" indent="0">
              <a:buNone/>
              <a:defRPr sz="757"/>
            </a:lvl1pPr>
            <a:lvl2pPr marL="216210" indent="0">
              <a:buNone/>
              <a:defRPr sz="662"/>
            </a:lvl2pPr>
            <a:lvl3pPr marL="432420" indent="0">
              <a:buNone/>
              <a:defRPr sz="567"/>
            </a:lvl3pPr>
            <a:lvl4pPr marL="648630" indent="0">
              <a:buNone/>
              <a:defRPr sz="473"/>
            </a:lvl4pPr>
            <a:lvl5pPr marL="864840" indent="0">
              <a:buNone/>
              <a:defRPr sz="473"/>
            </a:lvl5pPr>
            <a:lvl6pPr marL="1081049" indent="0">
              <a:buNone/>
              <a:defRPr sz="473"/>
            </a:lvl6pPr>
            <a:lvl7pPr marL="1297259" indent="0">
              <a:buNone/>
              <a:defRPr sz="473"/>
            </a:lvl7pPr>
            <a:lvl8pPr marL="1513469" indent="0">
              <a:buNone/>
              <a:defRPr sz="473"/>
            </a:lvl8pPr>
            <a:lvl9pPr marL="1729679" indent="0">
              <a:buNone/>
              <a:defRPr sz="47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545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0" y="216323"/>
            <a:ext cx="1859620" cy="757132"/>
          </a:xfrm>
        </p:spPr>
        <p:txBody>
          <a:bodyPr anchor="b"/>
          <a:lstStyle>
            <a:lvl1pPr>
              <a:defRPr sz="151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51216" y="467198"/>
            <a:ext cx="2918936" cy="2305947"/>
          </a:xfrm>
        </p:spPr>
        <p:txBody>
          <a:bodyPr/>
          <a:lstStyle>
            <a:lvl1pPr marL="0" indent="0">
              <a:buNone/>
              <a:defRPr sz="1513"/>
            </a:lvl1pPr>
            <a:lvl2pPr marL="216210" indent="0">
              <a:buNone/>
              <a:defRPr sz="1324"/>
            </a:lvl2pPr>
            <a:lvl3pPr marL="432420" indent="0">
              <a:buNone/>
              <a:defRPr sz="1135"/>
            </a:lvl3pPr>
            <a:lvl4pPr marL="648630" indent="0">
              <a:buNone/>
              <a:defRPr sz="946"/>
            </a:lvl4pPr>
            <a:lvl5pPr marL="864840" indent="0">
              <a:buNone/>
              <a:defRPr sz="946"/>
            </a:lvl5pPr>
            <a:lvl6pPr marL="1081049" indent="0">
              <a:buNone/>
              <a:defRPr sz="946"/>
            </a:lvl6pPr>
            <a:lvl7pPr marL="1297259" indent="0">
              <a:buNone/>
              <a:defRPr sz="946"/>
            </a:lvl7pPr>
            <a:lvl8pPr marL="1513469" indent="0">
              <a:buNone/>
              <a:defRPr sz="946"/>
            </a:lvl8pPr>
            <a:lvl9pPr marL="1729679" indent="0">
              <a:buNone/>
              <a:defRPr sz="9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7150" y="973455"/>
            <a:ext cx="1859620" cy="1803446"/>
          </a:xfrm>
        </p:spPr>
        <p:txBody>
          <a:bodyPr/>
          <a:lstStyle>
            <a:lvl1pPr marL="0" indent="0">
              <a:buNone/>
              <a:defRPr sz="757"/>
            </a:lvl1pPr>
            <a:lvl2pPr marL="216210" indent="0">
              <a:buNone/>
              <a:defRPr sz="662"/>
            </a:lvl2pPr>
            <a:lvl3pPr marL="432420" indent="0">
              <a:buNone/>
              <a:defRPr sz="567"/>
            </a:lvl3pPr>
            <a:lvl4pPr marL="648630" indent="0">
              <a:buNone/>
              <a:defRPr sz="473"/>
            </a:lvl4pPr>
            <a:lvl5pPr marL="864840" indent="0">
              <a:buNone/>
              <a:defRPr sz="473"/>
            </a:lvl5pPr>
            <a:lvl6pPr marL="1081049" indent="0">
              <a:buNone/>
              <a:defRPr sz="473"/>
            </a:lvl6pPr>
            <a:lvl7pPr marL="1297259" indent="0">
              <a:buNone/>
              <a:defRPr sz="473"/>
            </a:lvl7pPr>
            <a:lvl8pPr marL="1513469" indent="0">
              <a:buNone/>
              <a:defRPr sz="473"/>
            </a:lvl8pPr>
            <a:lvl9pPr marL="1729679" indent="0">
              <a:buNone/>
              <a:defRPr sz="47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206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399" y="172758"/>
            <a:ext cx="4973003" cy="627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6399" y="863791"/>
            <a:ext cx="4973003" cy="2058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6399" y="3007496"/>
            <a:ext cx="1297305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09921" y="3007496"/>
            <a:ext cx="1945958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072096" y="3007496"/>
            <a:ext cx="1297305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700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432420" rtl="0" eaLnBrk="1" latinLnBrk="0" hangingPunct="1">
        <a:lnSpc>
          <a:spcPct val="90000"/>
        </a:lnSpc>
        <a:spcBef>
          <a:spcPct val="0"/>
        </a:spcBef>
        <a:buNone/>
        <a:defRPr sz="20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105" indent="-108105" algn="l" defTabSz="432420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24315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2pPr>
      <a:lvl3pPr marL="540525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6" kern="1200">
          <a:solidFill>
            <a:schemeClr val="tx1"/>
          </a:solidFill>
          <a:latin typeface="+mn-lt"/>
          <a:ea typeface="+mn-ea"/>
          <a:cs typeface="+mn-cs"/>
        </a:defRPr>
      </a:lvl3pPr>
      <a:lvl4pPr marL="756735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4pPr>
      <a:lvl5pPr marL="97294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5pPr>
      <a:lvl6pPr marL="118915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40536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62157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83778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1pPr>
      <a:lvl2pPr marL="21621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2pPr>
      <a:lvl3pPr marL="43242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3pPr>
      <a:lvl4pPr marL="64863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4pPr>
      <a:lvl5pPr marL="86484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5pPr>
      <a:lvl6pPr marL="108104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29725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51346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72967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consultantplus://offline/ref=A78D13E57EDA5DBACD52C1DAED764C33B4AD85BA4131609AB61A515CC05538B58BC2AAF6A68DBAE45AA732543DB2F9E5388D36382F41Z7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4A0302898220BC1E93B4F584927F4DC0C9193CF79E48A88267FF10AF6E4049FE7D30E50B4BFDF61956BA89C49EC7577F4CFC94DD7E65DD6BZ1m6E" TargetMode="External"/><Relationship Id="rId2" Type="http://schemas.openxmlformats.org/officeDocument/2006/relationships/hyperlink" Target="consultantplus://offline/ref=D8633741D24CB144CD25BCF7D7E5AB7ED99BF69B663286839882FEFF0CD671DEF04875F610D24DED23B513B2086B0F382EC425C8788ACA47WAnD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hyperlink" Target="consultantplus://offline/ref=22288CA20531A445F9F82B6B6A957C070B06BD5C63559A6533E913354DD65EF8A6DE097FFAFE33A3CCFB36D8AC91D90A16A4614240JDo0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5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0" y="3029406"/>
            <a:ext cx="22940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www.roskazna.ru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2500" y="3029406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bg1">
                    <a:lumMod val="65000"/>
                  </a:schemeClr>
                </a:solidFill>
              </a:rPr>
              <a:t> г. Ульяновск , август 202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ru-RU" sz="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год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343" y="2266518"/>
            <a:ext cx="433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11437F"/>
                </a:solidFill>
              </a:rPr>
              <a:t>Кадушкина </a:t>
            </a:r>
            <a:r>
              <a:rPr lang="ru-RU" sz="800" b="1" dirty="0">
                <a:solidFill>
                  <a:srgbClr val="11437F"/>
                </a:solidFill>
              </a:rPr>
              <a:t>О</a:t>
            </a:r>
            <a:r>
              <a:rPr lang="ru-RU" sz="800" b="1" dirty="0" smtClean="0">
                <a:solidFill>
                  <a:srgbClr val="11437F"/>
                </a:solidFill>
              </a:rPr>
              <a:t>льга Ивановна</a:t>
            </a:r>
            <a:endParaRPr lang="ru-RU" sz="800" b="1" dirty="0">
              <a:solidFill>
                <a:srgbClr val="11437F"/>
              </a:solidFill>
            </a:endParaRPr>
          </a:p>
          <a:p>
            <a:r>
              <a:rPr lang="ru-RU" sz="800" dirty="0" smtClean="0">
                <a:solidFill>
                  <a:srgbClr val="11437F"/>
                </a:solidFill>
              </a:rPr>
              <a:t>Главный казначей Отдела  бюджетного учета  и отчетности  по операциям бюджетов</a:t>
            </a:r>
            <a:endParaRPr lang="ru-RU" sz="800" dirty="0">
              <a:solidFill>
                <a:srgbClr val="11437F"/>
              </a:solidFill>
            </a:endParaRPr>
          </a:p>
        </p:txBody>
      </p:sp>
      <p:sp>
        <p:nvSpPr>
          <p:cNvPr id="16" name="object 2"/>
          <p:cNvSpPr/>
          <p:nvPr/>
        </p:nvSpPr>
        <p:spPr>
          <a:xfrm>
            <a:off x="1" y="2681267"/>
            <a:ext cx="2654299" cy="15652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/>
          <p:cNvSpPr/>
          <p:nvPr/>
        </p:nvSpPr>
        <p:spPr>
          <a:xfrm flipV="1">
            <a:off x="0" y="250825"/>
            <a:ext cx="4416425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/>
          <p:nvPr/>
        </p:nvSpPr>
        <p:spPr>
          <a:xfrm>
            <a:off x="139700" y="917970"/>
            <a:ext cx="5250626" cy="780655"/>
          </a:xfrm>
          <a:custGeom>
            <a:avLst/>
            <a:gdLst/>
            <a:ahLst/>
            <a:cxnLst/>
            <a:rect l="l" t="t" r="r" b="b"/>
            <a:pathLst>
              <a:path w="4416425" h="944880">
                <a:moveTo>
                  <a:pt x="4247391" y="0"/>
                </a:moveTo>
                <a:lnTo>
                  <a:pt x="66475" y="0"/>
                </a:lnTo>
                <a:lnTo>
                  <a:pt x="33856" y="128"/>
                </a:lnTo>
                <a:lnTo>
                  <a:pt x="7998" y="1031"/>
                </a:lnTo>
                <a:lnTo>
                  <a:pt x="0" y="1941"/>
                </a:lnTo>
                <a:lnTo>
                  <a:pt x="0" y="942688"/>
                </a:lnTo>
                <a:lnTo>
                  <a:pt x="7904" y="943592"/>
                </a:lnTo>
                <a:lnTo>
                  <a:pt x="33540" y="944496"/>
                </a:lnTo>
                <a:lnTo>
                  <a:pt x="65726" y="944626"/>
                </a:lnTo>
                <a:lnTo>
                  <a:pt x="4246642" y="944626"/>
                </a:lnTo>
                <a:lnTo>
                  <a:pt x="4305126" y="943592"/>
                </a:lnTo>
                <a:lnTo>
                  <a:pt x="4346350" y="936358"/>
                </a:lnTo>
                <a:lnTo>
                  <a:pt x="4383840" y="912479"/>
                </a:lnTo>
                <a:lnTo>
                  <a:pt x="4407729" y="874979"/>
                </a:lnTo>
                <a:lnTo>
                  <a:pt x="4414963" y="833855"/>
                </a:lnTo>
                <a:lnTo>
                  <a:pt x="4415997" y="776033"/>
                </a:lnTo>
                <a:lnTo>
                  <a:pt x="4415997" y="169341"/>
                </a:lnTo>
                <a:lnTo>
                  <a:pt x="4414963" y="110864"/>
                </a:lnTo>
                <a:lnTo>
                  <a:pt x="4407729" y="69646"/>
                </a:lnTo>
                <a:lnTo>
                  <a:pt x="4383840" y="32150"/>
                </a:lnTo>
                <a:lnTo>
                  <a:pt x="4346350" y="8255"/>
                </a:lnTo>
                <a:lnTo>
                  <a:pt x="4305219" y="1031"/>
                </a:lnTo>
                <a:lnTo>
                  <a:pt x="4247391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lang="ru-RU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bg1"/>
                </a:solidFill>
              </a:rPr>
              <a:t>Тема № </a:t>
            </a:r>
            <a:r>
              <a:rPr lang="en-US" sz="1100" dirty="0">
                <a:solidFill>
                  <a:schemeClr val="bg1"/>
                </a:solidFill>
              </a:rPr>
              <a:t>4 </a:t>
            </a:r>
            <a:r>
              <a:rPr lang="ru-RU" sz="1100" dirty="0"/>
              <a:t>Учет бюджетных и денежных обязательств в 2021году и формирование бюджетной отчетности по БО и ДО.</a:t>
            </a:r>
          </a:p>
          <a:p>
            <a:pPr>
              <a:defRPr/>
            </a:pPr>
            <a:endParaRPr sz="11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object 5"/>
          <p:cNvSpPr/>
          <p:nvPr/>
        </p:nvSpPr>
        <p:spPr>
          <a:xfrm>
            <a:off x="90065" y="59214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474" y="197667"/>
            <a:ext cx="25865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000" b="1" i="1" cap="all" spc="46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/>
          <p:nvPr/>
        </p:nvPicPr>
        <p:blipFill rotWithShape="1">
          <a:blip r:embed="rId3"/>
          <a:srcRect l="14521" t="18119" r="19037" b="25046"/>
          <a:stretch/>
        </p:blipFill>
        <p:spPr>
          <a:xfrm>
            <a:off x="150812" y="417512"/>
            <a:ext cx="5551488" cy="1966913"/>
          </a:xfrm>
          <a:prstGeom prst="rect">
            <a:avLst/>
          </a:prstGeom>
        </p:spPr>
      </p:pic>
      <p:sp>
        <p:nvSpPr>
          <p:cNvPr id="26" name="object 2"/>
          <p:cNvSpPr/>
          <p:nvPr/>
        </p:nvSpPr>
        <p:spPr>
          <a:xfrm flipV="1">
            <a:off x="0" y="295326"/>
            <a:ext cx="5765800" cy="8858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2960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12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H="1" flipV="1">
            <a:off x="3013934" y="5402"/>
            <a:ext cx="2638383" cy="344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Сверка ежемесячно </a:t>
            </a:r>
          </a:p>
          <a:p>
            <a:pPr algn="ctr">
              <a:defRPr/>
            </a:pPr>
            <a:r>
              <a:rPr lang="ru-RU" sz="80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«Отчет</a:t>
            </a:r>
            <a:r>
              <a:rPr lang="ru-RU" sz="8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БО и ДО» (ф.0503129</a:t>
            </a:r>
            <a:r>
              <a:rPr lang="ru-RU" sz="80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>
              <a:defRPr/>
            </a:pPr>
            <a:r>
              <a:rPr lang="ru-RU" sz="8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данными Главной книги (ф.0504072) </a:t>
            </a:r>
            <a:endParaRPr lang="ru-RU" sz="8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217317" y="1965325"/>
            <a:ext cx="570583" cy="419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Правая фигурная скобка 23"/>
          <p:cNvSpPr/>
          <p:nvPr/>
        </p:nvSpPr>
        <p:spPr>
          <a:xfrm>
            <a:off x="3208579" y="1730373"/>
            <a:ext cx="304800" cy="990601"/>
          </a:xfrm>
          <a:prstGeom prst="rightBrace">
            <a:avLst>
              <a:gd name="adj1" fmla="val 8333"/>
              <a:gd name="adj2" fmla="val 2115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/>
          <p:nvPr/>
        </p:nvPicPr>
        <p:blipFill rotWithShape="1">
          <a:blip r:embed="rId5"/>
          <a:srcRect l="14599" t="18394" r="11709" b="40092"/>
          <a:stretch/>
        </p:blipFill>
        <p:spPr>
          <a:xfrm>
            <a:off x="88491" y="1695051"/>
            <a:ext cx="5588817" cy="14866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flipH="1">
            <a:off x="5473700" y="299402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9</a:t>
            </a:r>
          </a:p>
          <a:p>
            <a:pPr algn="r"/>
            <a:endParaRPr lang="ru-RU" sz="800" b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3035300" y="1317625"/>
            <a:ext cx="19812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053318" y="1927225"/>
            <a:ext cx="1039382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035300" y="1515664"/>
            <a:ext cx="1981200" cy="1205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013934" y="1622425"/>
            <a:ext cx="2078766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3949700" y="2003425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3949700" y="2003425"/>
            <a:ext cx="8001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3797300" y="1597619"/>
            <a:ext cx="1295400" cy="3296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3797300" y="1317625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3797300" y="1515664"/>
            <a:ext cx="966674" cy="4877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926556" y="1965325"/>
            <a:ext cx="1175544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926556" y="2174875"/>
            <a:ext cx="1175544" cy="590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404517" y="1269998"/>
            <a:ext cx="697583" cy="962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2926557" y="1597619"/>
            <a:ext cx="337343" cy="57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2926558" y="1515664"/>
            <a:ext cx="261142" cy="4496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Скругленный прямоугольник 68"/>
          <p:cNvSpPr/>
          <p:nvPr/>
        </p:nvSpPr>
        <p:spPr>
          <a:xfrm>
            <a:off x="150812" y="1812925"/>
            <a:ext cx="1676400" cy="762000"/>
          </a:xfrm>
          <a:prstGeom prst="round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 smtClean="0"/>
              <a:t>Ф.0503129 = ф.0504072</a:t>
            </a:r>
          </a:p>
          <a:p>
            <a:endParaRPr lang="ru-RU" sz="800" b="1" dirty="0" smtClean="0"/>
          </a:p>
          <a:p>
            <a:r>
              <a:rPr lang="ru-RU" sz="800" b="1" dirty="0" smtClean="0"/>
              <a:t>гр.6= </a:t>
            </a:r>
            <a:r>
              <a:rPr lang="ru-RU" sz="800" b="1" dirty="0" err="1" smtClean="0"/>
              <a:t>Кт</a:t>
            </a:r>
            <a:r>
              <a:rPr lang="ru-RU" sz="800" b="1" dirty="0" smtClean="0"/>
              <a:t> остаток 1.50217</a:t>
            </a:r>
          </a:p>
          <a:p>
            <a:r>
              <a:rPr lang="ru-RU" sz="800" b="1" dirty="0" smtClean="0"/>
              <a:t>гр.7= </a:t>
            </a:r>
            <a:r>
              <a:rPr lang="ru-RU" sz="800" b="1" dirty="0" err="1"/>
              <a:t>Кт</a:t>
            </a:r>
            <a:r>
              <a:rPr lang="ru-RU" sz="800" b="1" dirty="0"/>
              <a:t> оборот </a:t>
            </a:r>
            <a:r>
              <a:rPr lang="ru-RU" sz="800" b="1" dirty="0" smtClean="0"/>
              <a:t>1.50211</a:t>
            </a:r>
            <a:endParaRPr lang="ru-RU" sz="800" b="1" dirty="0"/>
          </a:p>
          <a:p>
            <a:r>
              <a:rPr lang="ru-RU" sz="800" b="1" dirty="0" smtClean="0"/>
              <a:t>гр.8= </a:t>
            </a:r>
            <a:r>
              <a:rPr lang="ru-RU" sz="800" b="1" dirty="0" err="1"/>
              <a:t>Д</a:t>
            </a:r>
            <a:r>
              <a:rPr lang="ru-RU" sz="800" b="1" dirty="0" err="1" smtClean="0"/>
              <a:t>т</a:t>
            </a:r>
            <a:r>
              <a:rPr lang="ru-RU" sz="800" b="1" dirty="0" smtClean="0"/>
              <a:t> оборот 1.50217</a:t>
            </a:r>
          </a:p>
        </p:txBody>
      </p:sp>
    </p:spTree>
    <p:extLst>
      <p:ext uri="{BB962C8B-B14F-4D97-AF65-F5344CB8AC3E}">
        <p14:creationId xmlns:p14="http://schemas.microsoft.com/office/powerpoint/2010/main" xmlns="" val="38945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/>
          <p:nvPr/>
        </p:nvPicPr>
        <p:blipFill rotWithShape="1">
          <a:blip r:embed="rId3"/>
          <a:srcRect l="14521" t="18119" r="19037" b="25046"/>
          <a:stretch/>
        </p:blipFill>
        <p:spPr>
          <a:xfrm>
            <a:off x="150812" y="417512"/>
            <a:ext cx="5551488" cy="1966913"/>
          </a:xfrm>
          <a:prstGeom prst="rect">
            <a:avLst/>
          </a:prstGeom>
        </p:spPr>
      </p:pic>
      <p:sp>
        <p:nvSpPr>
          <p:cNvPr id="26" name="object 2"/>
          <p:cNvSpPr/>
          <p:nvPr/>
        </p:nvSpPr>
        <p:spPr>
          <a:xfrm flipV="1">
            <a:off x="0" y="295326"/>
            <a:ext cx="5765800" cy="8858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2960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12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H="1" flipV="1">
            <a:off x="3013934" y="5402"/>
            <a:ext cx="2638383" cy="344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Сверка ежемесячно </a:t>
            </a:r>
          </a:p>
          <a:p>
            <a:pPr algn="ctr">
              <a:defRPr/>
            </a:pPr>
            <a:r>
              <a:rPr lang="ru-RU" sz="80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«Отчет</a:t>
            </a:r>
            <a:r>
              <a:rPr lang="ru-RU" sz="8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БО и ДО» (ф.0503129</a:t>
            </a:r>
            <a:r>
              <a:rPr lang="ru-RU" sz="80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>
              <a:defRPr/>
            </a:pPr>
            <a:r>
              <a:rPr lang="ru-RU" sz="8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данными Главной книги (ф.0504072) </a:t>
            </a:r>
            <a:endParaRPr lang="ru-RU" sz="8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217317" y="1965325"/>
            <a:ext cx="570583" cy="419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Правая фигурная скобка 23"/>
          <p:cNvSpPr/>
          <p:nvPr/>
        </p:nvSpPr>
        <p:spPr>
          <a:xfrm>
            <a:off x="3208579" y="1730373"/>
            <a:ext cx="304800" cy="990601"/>
          </a:xfrm>
          <a:prstGeom prst="rightBrace">
            <a:avLst>
              <a:gd name="adj1" fmla="val 8333"/>
              <a:gd name="adj2" fmla="val 2115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/>
          <p:nvPr/>
        </p:nvPicPr>
        <p:blipFill rotWithShape="1">
          <a:blip r:embed="rId5"/>
          <a:srcRect l="53622" t="18394" r="11709" b="40092"/>
          <a:stretch/>
        </p:blipFill>
        <p:spPr>
          <a:xfrm>
            <a:off x="3048000" y="1695051"/>
            <a:ext cx="2629308" cy="14866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flipH="1">
            <a:off x="5321300" y="299402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10</a:t>
            </a:r>
          </a:p>
          <a:p>
            <a:pPr algn="r"/>
            <a:endParaRPr lang="ru-RU" sz="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396820" y="117275"/>
            <a:ext cx="2686479" cy="1047950"/>
          </a:xfrm>
          <a:prstGeom prst="round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b="1" dirty="0" smtClean="0"/>
              <a:t>                      Ф.0503129 = ф.0504072</a:t>
            </a:r>
          </a:p>
          <a:p>
            <a:endParaRPr lang="ru-RU" sz="200" b="1" dirty="0" smtClean="0"/>
          </a:p>
          <a:p>
            <a:r>
              <a:rPr lang="ru-RU" sz="700" b="1" dirty="0" smtClean="0"/>
              <a:t>гр.9= </a:t>
            </a:r>
            <a:r>
              <a:rPr lang="ru-RU" sz="700" b="1" dirty="0" err="1" smtClean="0"/>
              <a:t>Кт</a:t>
            </a:r>
            <a:r>
              <a:rPr lang="ru-RU" sz="700" b="1" dirty="0" smtClean="0"/>
              <a:t> об.50212 </a:t>
            </a:r>
            <a:r>
              <a:rPr lang="ru-RU" sz="700" b="1" dirty="0" smtClean="0">
                <a:solidFill>
                  <a:schemeClr val="accent6"/>
                </a:solidFill>
              </a:rPr>
              <a:t>(11 213 364 246,53)+</a:t>
            </a:r>
          </a:p>
          <a:p>
            <a:r>
              <a:rPr lang="ru-RU" sz="700" b="1" dirty="0" smtClean="0"/>
              <a:t> Ктоб.50214           </a:t>
            </a:r>
            <a:r>
              <a:rPr lang="ru-RU" sz="700" b="1" dirty="0" smtClean="0">
                <a:solidFill>
                  <a:schemeClr val="accent6"/>
                </a:solidFill>
              </a:rPr>
              <a:t>(118 362 091,24)-</a:t>
            </a:r>
            <a:r>
              <a:rPr lang="ru-RU" sz="700" b="1" dirty="0" smtClean="0"/>
              <a:t> </a:t>
            </a:r>
          </a:p>
          <a:p>
            <a:r>
              <a:rPr lang="ru-RU" sz="700" b="1" dirty="0" smtClean="0"/>
              <a:t>дт50213кт50212- </a:t>
            </a:r>
            <a:r>
              <a:rPr lang="ru-RU" sz="700" b="1" dirty="0" smtClean="0">
                <a:solidFill>
                  <a:schemeClr val="accent6"/>
                </a:solidFill>
                <a:uFill>
                  <a:solidFill>
                    <a:schemeClr val="tx1"/>
                  </a:solidFill>
                </a:uFill>
              </a:rPr>
              <a:t>16 </a:t>
            </a:r>
            <a:r>
              <a:rPr lang="ru-RU" sz="700" b="1" dirty="0">
                <a:solidFill>
                  <a:schemeClr val="accent6"/>
                </a:solidFill>
                <a:uFill>
                  <a:solidFill>
                    <a:schemeClr val="tx1"/>
                  </a:solidFill>
                </a:uFill>
              </a:rPr>
              <a:t>047 </a:t>
            </a:r>
            <a:r>
              <a:rPr lang="ru-RU" sz="700" b="1" dirty="0" smtClean="0">
                <a:solidFill>
                  <a:schemeClr val="accent6"/>
                </a:solidFill>
                <a:uFill>
                  <a:solidFill>
                    <a:schemeClr val="tx1"/>
                  </a:solidFill>
                </a:uFill>
              </a:rPr>
              <a:t>100,92-</a:t>
            </a:r>
            <a:endParaRPr lang="ru-RU" sz="700" b="1" dirty="0" smtClean="0"/>
          </a:p>
          <a:p>
            <a:r>
              <a:rPr lang="ru-RU" sz="700" b="1" dirty="0" smtClean="0"/>
              <a:t>Дт50212кт50213 </a:t>
            </a:r>
            <a:r>
              <a:rPr lang="ru-RU" sz="700" b="1" u="dbl" dirty="0" smtClean="0">
                <a:solidFill>
                  <a:schemeClr val="accent6"/>
                </a:solidFill>
                <a:uFill>
                  <a:solidFill>
                    <a:schemeClr val="tx1"/>
                  </a:solidFill>
                </a:uFill>
              </a:rPr>
              <a:t>(60 845 818,38)</a:t>
            </a:r>
          </a:p>
          <a:p>
            <a:r>
              <a:rPr lang="ru-RU" sz="700" b="1" dirty="0" smtClean="0">
                <a:solidFill>
                  <a:schemeClr val="accent6"/>
                </a:solidFill>
              </a:rPr>
              <a:t>                            </a:t>
            </a:r>
            <a:r>
              <a:rPr lang="ru-RU" sz="700" b="1" dirty="0" smtClean="0">
                <a:solidFill>
                  <a:schemeClr val="tx1"/>
                </a:solidFill>
              </a:rPr>
              <a:t>=</a:t>
            </a:r>
            <a:r>
              <a:rPr lang="ru-RU" sz="700" b="1" dirty="0" smtClean="0">
                <a:solidFill>
                  <a:srgbClr val="FF0000"/>
                </a:solidFill>
              </a:rPr>
              <a:t>11 254 833 418,47</a:t>
            </a:r>
          </a:p>
          <a:p>
            <a:endParaRPr lang="ru-RU" sz="200" b="1" dirty="0" smtClean="0"/>
          </a:p>
          <a:p>
            <a:r>
              <a:rPr lang="ru-RU" sz="700" b="1" dirty="0" smtClean="0"/>
              <a:t>гр.10= </a:t>
            </a:r>
            <a:r>
              <a:rPr lang="ru-RU" sz="700" b="1" dirty="0" err="1"/>
              <a:t>Кт</a:t>
            </a:r>
            <a:r>
              <a:rPr lang="ru-RU" sz="700" b="1"/>
              <a:t> </a:t>
            </a:r>
            <a:r>
              <a:rPr lang="ru-RU" sz="700" b="1" smtClean="0"/>
              <a:t>остаток </a:t>
            </a:r>
            <a:r>
              <a:rPr lang="ru-RU" sz="700" b="1" dirty="0" smtClean="0"/>
              <a:t>1.50215 </a:t>
            </a:r>
            <a:r>
              <a:rPr lang="ru-RU" sz="700" b="1" dirty="0" smtClean="0">
                <a:solidFill>
                  <a:srgbClr val="FF0000"/>
                </a:solidFill>
              </a:rPr>
              <a:t>(11 224 737 722,21)</a:t>
            </a:r>
            <a:endParaRPr lang="ru-RU" sz="700" b="1" dirty="0">
              <a:solidFill>
                <a:srgbClr val="FF0000"/>
              </a:solidFill>
            </a:endParaRPr>
          </a:p>
          <a:p>
            <a:r>
              <a:rPr lang="ru-RU" sz="700" b="1" dirty="0" smtClean="0"/>
              <a:t>гр.11= гр.9- гр.10</a:t>
            </a:r>
          </a:p>
        </p:txBody>
      </p:sp>
      <p:pic>
        <p:nvPicPr>
          <p:cNvPr id="41" name="Рисунок 40"/>
          <p:cNvPicPr/>
          <p:nvPr/>
        </p:nvPicPr>
        <p:blipFill rotWithShape="1">
          <a:blip r:embed="rId6"/>
          <a:srcRect l="24559" t="24915" r="23811" b="25579"/>
          <a:stretch/>
        </p:blipFill>
        <p:spPr>
          <a:xfrm>
            <a:off x="0" y="1714100"/>
            <a:ext cx="2274888" cy="1501775"/>
          </a:xfrm>
          <a:prstGeom prst="rect">
            <a:avLst/>
          </a:prstGeom>
        </p:spPr>
      </p:pic>
      <p:pic>
        <p:nvPicPr>
          <p:cNvPr id="32" name="Рисунок 31"/>
          <p:cNvPicPr/>
          <p:nvPr/>
        </p:nvPicPr>
        <p:blipFill rotWithShape="1">
          <a:blip r:embed="rId7"/>
          <a:srcRect l="23116" t="25247" r="23730" b="25580"/>
          <a:stretch/>
        </p:blipFill>
        <p:spPr>
          <a:xfrm>
            <a:off x="502863" y="462759"/>
            <a:ext cx="2333660" cy="1502566"/>
          </a:xfrm>
          <a:prstGeom prst="rect">
            <a:avLst/>
          </a:prstGeom>
        </p:spPr>
      </p:pic>
      <p:cxnSp>
        <p:nvCxnSpPr>
          <p:cNvPr id="33" name="Прямая со стрелкой 32"/>
          <p:cNvCxnSpPr/>
          <p:nvPr/>
        </p:nvCxnSpPr>
        <p:spPr>
          <a:xfrm flipH="1">
            <a:off x="2404690" y="555625"/>
            <a:ext cx="1108689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Рисунок 20"/>
          <p:cNvPicPr/>
          <p:nvPr/>
        </p:nvPicPr>
        <p:blipFill rotWithShape="1">
          <a:blip r:embed="rId8"/>
          <a:srcRect l="47931" t="60314" r="5199" b="29575"/>
          <a:stretch/>
        </p:blipFill>
        <p:spPr bwMode="auto">
          <a:xfrm>
            <a:off x="2594671" y="1965325"/>
            <a:ext cx="3066869" cy="336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5"/>
          <a:srcRect l="14599" t="18926" r="71811" b="40092"/>
          <a:stretch/>
        </p:blipFill>
        <p:spPr>
          <a:xfrm>
            <a:off x="2585448" y="1714099"/>
            <a:ext cx="1059452" cy="1467647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>
            <a:off x="3949700" y="1317625"/>
            <a:ext cx="356813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339475" y="1317625"/>
            <a:ext cx="677025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1816101" y="708025"/>
            <a:ext cx="1697278" cy="2362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949700" y="1317625"/>
            <a:ext cx="178406" cy="11207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93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0" y="295326"/>
            <a:ext cx="5765800" cy="8858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296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12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H="1" flipV="1">
            <a:off x="3013934" y="5402"/>
            <a:ext cx="2638383" cy="344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Сверка ежеквартально </a:t>
            </a:r>
          </a:p>
          <a:p>
            <a:pPr algn="ctr">
              <a:defRPr/>
            </a:pPr>
            <a:r>
              <a:rPr lang="ru-RU" sz="8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«Отчет о БО и ДО» (ф.0503129) </a:t>
            </a:r>
          </a:p>
          <a:p>
            <a:pPr algn="ctr">
              <a:defRPr/>
            </a:pPr>
            <a:r>
              <a:rPr lang="ru-RU" sz="8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данными </a:t>
            </a:r>
            <a:r>
              <a:rPr lang="ru-RU" sz="80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(ф.0531786</a:t>
            </a:r>
            <a:r>
              <a:rPr lang="ru-RU" sz="8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8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5473700" y="299402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8</a:t>
            </a:r>
          </a:p>
          <a:p>
            <a:pPr algn="r"/>
            <a:endParaRPr lang="ru-RU" sz="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30" t="14392" r="20079" b="6313"/>
          <a:stretch/>
        </p:blipFill>
        <p:spPr bwMode="auto">
          <a:xfrm>
            <a:off x="165100" y="392988"/>
            <a:ext cx="5080000" cy="278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69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1</a:t>
            </a:r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176249" y="78819"/>
            <a:ext cx="2589551" cy="260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Нормативные </a:t>
            </a:r>
            <a:r>
              <a:rPr lang="ru-RU" sz="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акты</a:t>
            </a:r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55199798"/>
              </p:ext>
            </p:extLst>
          </p:nvPr>
        </p:nvGraphicFramePr>
        <p:xfrm>
          <a:off x="135948" y="555625"/>
          <a:ext cx="5487208" cy="2054932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5487208"/>
              </a:tblGrid>
              <a:tr h="300016"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ru-RU" sz="500" b="0" dirty="0">
                          <a:solidFill>
                            <a:schemeClr val="tx1"/>
                          </a:solidFill>
                          <a:effectLst/>
                        </a:rPr>
                        <a:t>Приказ Министерства финансов Российской Федерации от 01.12.2010 № 157н «Об утверждении Единого плана счетов бухгалтерского учета для органов государственной власти (государственных органов), органов местного самоуправления, органов управления государственными внебюджетными фондами, государственных академий наук, государственных (муниципальных) учреждений и Инструкции по его применению»</a:t>
                      </a:r>
                      <a:endParaRPr lang="ru-RU" sz="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67" marR="13267" marT="27008" marB="27008" anchor="ctr">
                    <a:solidFill>
                      <a:srgbClr val="E6E6E6"/>
                    </a:solidFill>
                  </a:tcPr>
                </a:tc>
              </a:tr>
              <a:tr h="162218"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Приказ Министерства финансов Российской Федерации от 06.12.2010 № 162н «Об утверждении Плана счетов бюджетного учета и Инструкции по его применению»</a:t>
                      </a:r>
                      <a:endParaRPr lang="ru-RU" sz="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67" marR="13267" marT="27008" marB="27008">
                    <a:solidFill>
                      <a:srgbClr val="E6E6E6"/>
                    </a:solidFill>
                  </a:tcPr>
                </a:tc>
              </a:tr>
              <a:tr h="201108"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Приказ Министерства финансов Российской Федерации от 28.12.2010 № 191н «Об утверждении Инструкции о порядке составления и представления годовой, квартальной и месячной отчетности об исполнении бюджетов бюджетной системы Российской Федерации»</a:t>
                      </a:r>
                      <a:endParaRPr lang="ru-RU" sz="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67" marR="13267" marT="27008" marB="27008">
                    <a:solidFill>
                      <a:srgbClr val="E6E6E6"/>
                    </a:solidFill>
                  </a:tcPr>
                </a:tc>
              </a:tr>
              <a:tr h="231117"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Приказ Министерства финансов Российской Федерации от 30.11.2015 № 184н «Об утверждении Плана счетов казначейского учета и Инструкции по его применению и о внесении изменений в приложения к приказу Министерства финансов Российской Федерации от 6 декабря 2010 г. № 162н»</a:t>
                      </a:r>
                      <a:endParaRPr lang="ru-RU" sz="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67" marR="13267" marT="27008" marB="27008">
                    <a:solidFill>
                      <a:srgbClr val="E6E6E6"/>
                    </a:solidFill>
                  </a:tcPr>
                </a:tc>
              </a:tr>
              <a:tr h="201108"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Приказ Министерства финансов Российской Федерации от 06.06.2019 № 85н «О порядке формирования и применения кодов бюджетной классификации Российской Федерации, их структуре и принципах назначения»</a:t>
                      </a:r>
                      <a:endParaRPr lang="ru-RU" sz="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67" marR="13267" marT="27008" marB="27008">
                    <a:solidFill>
                      <a:srgbClr val="E6E6E6"/>
                    </a:solidFill>
                  </a:tcPr>
                </a:tc>
              </a:tr>
              <a:tr h="231117"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Приказ Министерства финансов Российской Федерации от 29.11.2019 № 207н «Об утверждении кодов (перечней кодов)  бюджетной классификации Российской Федерации, относящихся к федеральному бюджету и бюджетам государственных  внебюджетных фондов Российской Федерации»</a:t>
                      </a:r>
                      <a:endParaRPr lang="ru-RU" sz="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67" marR="13267" marT="27008" marB="27008">
                    <a:solidFill>
                      <a:srgbClr val="E6E6E6"/>
                    </a:solidFill>
                  </a:tcPr>
                </a:tc>
              </a:tr>
              <a:tr h="186700">
                <a:tc>
                  <a:txBody>
                    <a:bodyPr/>
                    <a:lstStyle/>
                    <a:p>
                      <a:pPr marL="0" marR="0" indent="0" algn="l" defTabSz="4324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Письмо Федерального казначейства от 04.12.2017</a:t>
                      </a:r>
                      <a:r>
                        <a:rPr lang="ru-RU" sz="500" dirty="0" smtClean="0">
                          <a:effectLst/>
                        </a:rPr>
                        <a:t> №</a:t>
                      </a:r>
                      <a:r>
                        <a:rPr lang="ru-RU" sz="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07-04-05/02-929</a:t>
                      </a:r>
                      <a:endParaRPr lang="ru-RU" sz="5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endParaRPr lang="ru-RU" sz="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67" marR="13267" marT="27008" marB="27008">
                    <a:solidFill>
                      <a:srgbClr val="E6E6E6"/>
                    </a:solidFill>
                  </a:tcPr>
                </a:tc>
              </a:tr>
              <a:tr h="186435">
                <a:tc>
                  <a:txBody>
                    <a:bodyPr/>
                    <a:lstStyle/>
                    <a:p>
                      <a:pPr marL="36195" marR="36195" indent="0" algn="just" defTabSz="4324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</a:rPr>
                        <a:t>Приказ Федерального казначейства от 04.12.2015 № 339 «Об утверждении Особенностей формирования бюджетной отчетности по кассовому исполнению федерального бюджета, кассовому обслуживанию исполнения бюджетов бюджетной системы Российской Федерации, по операциям со средствами бюджетных, автономных учреждений и иных юридических лиц территориальными органами Федерального казначейства» (далее – Приказ ФК № 339)</a:t>
                      </a:r>
                      <a:endParaRPr lang="ru-RU" sz="5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6195" marR="36195" algn="just">
                        <a:spcAft>
                          <a:spcPts val="0"/>
                        </a:spcAft>
                      </a:pPr>
                      <a:endParaRPr lang="ru-RU" sz="5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r>
                        <a:rPr lang="ru-RU" sz="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Минфина России от 16.11.2016 N 209н «О</a:t>
                      </a:r>
                      <a:r>
                        <a:rPr lang="ru-RU" sz="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внесении изменений в некоторые </a:t>
                      </a:r>
                      <a:r>
                        <a:rPr lang="ru-RU" sz="500" b="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приказы Министерства </a:t>
                      </a:r>
                      <a:r>
                        <a:rPr lang="ru-RU" sz="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Финансов российской Федерации </a:t>
                      </a:r>
                      <a:r>
                        <a:rPr lang="ru-RU" sz="500" b="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                                                              </a:t>
                      </a:r>
                      <a:r>
                        <a:rPr lang="ru-RU" sz="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целях совершенствования бюджетного (бухгалтерского) учета и отчётности»</a:t>
                      </a:r>
                      <a:endParaRPr lang="ru-RU" sz="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67" marR="13267" marT="27008" marB="27008"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10" name="object 9"/>
          <p:cNvSpPr/>
          <p:nvPr/>
        </p:nvSpPr>
        <p:spPr>
          <a:xfrm>
            <a:off x="4519472" y="241457"/>
            <a:ext cx="1240523" cy="2752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330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4347431"/>
              </p:ext>
            </p:extLst>
          </p:nvPr>
        </p:nvGraphicFramePr>
        <p:xfrm>
          <a:off x="129540" y="335229"/>
          <a:ext cx="5572760" cy="2734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1555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just"/>
                      <a:r>
                        <a:rPr lang="ru-RU" sz="800" b="1" u="sng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Счет 50200 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"Обязательства"</a:t>
                      </a:r>
                    </a:p>
                    <a:p>
                      <a:pPr algn="just"/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r>
                        <a:rPr lang="ru-RU" sz="7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Счет</a:t>
                      </a:r>
                      <a:r>
                        <a:rPr lang="ru-RU" sz="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предназначен для учета учреждениями, органами Федерального казначейства показателей обязательств текущего (очередного) финансового года, первого и второго года планового периода, иных очередных годов (за пределами планового периода) и внесенных в текущем финансовом году изменений в показатели обязательств.</a:t>
                      </a:r>
                    </a:p>
                    <a:p>
                      <a:pPr algn="just"/>
                      <a:r>
                        <a:rPr lang="ru-RU" sz="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Учет обязательств осуществляется на основании документов, подтверждающих их принятие (возникновение) в соответствии с перечнем, установленным учреждением в рамках формирования учетной политики, с учетом требований к документам, предусмотренных порядком учета бюджетных и денежных обязательств органами Федерального казначейства санкционирования оплаты денежных обязательств, установленных финансовым органом.</a:t>
                      </a:r>
                    </a:p>
                    <a:p>
                      <a:pPr algn="just"/>
                      <a:r>
                        <a:rPr lang="ru-RU" sz="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Учет обязательств осуществляется органом Федерального казначейства на основании документов, подтверждающих их принятие (исполнение), с учетом требований к документам, предусмотренных порядком санкционирования оплаты денежных обязательств, установленных финансовым органом.</a:t>
                      </a:r>
                    </a:p>
                    <a:p>
                      <a:pPr algn="just"/>
                      <a:r>
                        <a:rPr lang="ru-RU" sz="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r>
                        <a:rPr lang="ru-RU" sz="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Аналитический учет обязательств ведется органом Федерального казначейства в </a:t>
                      </a:r>
                      <a:r>
                        <a:rPr lang="ru-RU" sz="7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Журнале по прочим операциям</a:t>
                      </a:r>
                      <a:r>
                        <a:rPr lang="ru-RU" sz="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разрезе видов расходов (выплат).</a:t>
                      </a:r>
                    </a:p>
                    <a:p>
                      <a:pPr algn="just"/>
                      <a:r>
                        <a:rPr lang="ru-RU" sz="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Аналитический учет по счету 050201000 "Принятые обязательства" ведется в разрезе учетных номеров бюджетного обязательства.</a:t>
                      </a:r>
                    </a:p>
                    <a:p>
                      <a:pPr algn="just"/>
                      <a:r>
                        <a:rPr lang="ru-RU" sz="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Аналитический учет по счету 050202000 "Принятые денежные обязательства" ведется в разрезе учетных номеров денежных обязательств, видов денежных обязательств (денежные обязательства на аванс, денежные обязательства за поставленные товары, выполненные работы, оказанные услуги</a:t>
                      </a:r>
                      <a:endParaRPr lang="ru-RU" sz="7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ru-RU" altLang="ru-RU" sz="500" b="1" dirty="0">
                        <a:solidFill>
                          <a:schemeClr val="tx1"/>
                        </a:solidFill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 flipH="1">
            <a:off x="5473700" y="299402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2</a:t>
            </a:r>
          </a:p>
          <a:p>
            <a:pPr algn="r"/>
            <a:endParaRPr lang="ru-RU" sz="8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6350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10800000" flipH="1" flipV="1">
            <a:off x="3130586" y="-19927"/>
            <a:ext cx="2635214" cy="344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7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endParaRPr lang="ru-RU" altLang="ru-RU" sz="7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8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Учет бюджетных и денежных обязательств </a:t>
            </a:r>
            <a:endParaRPr lang="ru-RU" altLang="ru-RU" sz="8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ru-RU" altLang="ru-RU" sz="8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ru-RU" sz="800" dirty="0"/>
          </a:p>
        </p:txBody>
      </p:sp>
      <p:sp>
        <p:nvSpPr>
          <p:cNvPr id="16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28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7301744"/>
              </p:ext>
            </p:extLst>
          </p:nvPr>
        </p:nvGraphicFramePr>
        <p:xfrm>
          <a:off x="129540" y="286257"/>
          <a:ext cx="5572760" cy="3058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38957">
                <a:tc>
                  <a:txBody>
                    <a:bodyPr/>
                    <a:lstStyle/>
                    <a:p>
                      <a:endParaRPr lang="ru-RU" sz="2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  <a:p>
                      <a:endParaRPr lang="ru-RU" sz="7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  <a:p>
                      <a:r>
                        <a:rPr lang="ru-RU" sz="7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Счет 050201000</a:t>
                      </a:r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"Принятые обязательства"</a:t>
                      </a:r>
                    </a:p>
                    <a:p>
                      <a:r>
                        <a:rPr lang="ru-RU" sz="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r>
                        <a:rPr lang="ru-RU" sz="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140. Счет предназначен для учета получателями бюджетных средств и администраторами источников финансирования дефицита бюджета сумм бюджетных обязательств, принятых учреждением в пределах утвержденных ему на текущий, очередной финансовый год, первый и второй года планового периода и иных очередных годах (за пределами планового периода) бюджетных ассигнований, лимитов бюджетных обязательств, а также сумм внесенных изменений в показатели принятых в течение текущего финансового года бюджетных обязательств (обязательств).</a:t>
                      </a:r>
                    </a:p>
                    <a:p>
                      <a:endParaRPr lang="ru-RU" sz="3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  <a:p>
                      <a:r>
                        <a:rPr lang="ru-RU" sz="7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Счет 050202000</a:t>
                      </a:r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"Принятые денежные обязательства"</a:t>
                      </a:r>
                    </a:p>
                    <a:p>
                      <a:r>
                        <a:rPr lang="ru-RU" sz="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3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Счет предназначен для учета получателями бюджетных средств сумм денежных обязательств, принятых учреждением и подлежащих исполнению в соответствующем финансовом году.</a:t>
                      </a:r>
                    </a:p>
                    <a:p>
                      <a:pPr algn="just"/>
                      <a:r>
                        <a:rPr lang="ru-RU" sz="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endParaRPr lang="ru-RU" sz="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7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Счет 050207000</a:t>
                      </a:r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"Принимаемые обязательства"</a:t>
                      </a:r>
                    </a:p>
                    <a:p>
                      <a:endParaRPr lang="ru-RU" sz="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r>
                        <a:rPr lang="ru-RU" sz="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Счет предназначен для учета получателями бюджетных средств сумм бюджетных обязательств в пределах утвержденных ему лимитов бюджетных обязательств, принимаемых при определении поставщиков (подрядчиков, исполнителей) с использованием конкурентных способов определения поставщиков (подрядчиков, исполнителей) (конкурсы, аукционы, запрос котировок, запрос предложений) (при условии размещении извещения, приглашения принять участие).</a:t>
                      </a:r>
                    </a:p>
                    <a:p>
                      <a:endParaRPr lang="ru-RU" sz="7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Дополнительные счета для учета органами Федерального казначейства обязательств учреждений в части кассового исполнения федерального бюджета:</a:t>
                      </a:r>
                    </a:p>
                    <a:p>
                      <a:endParaRPr lang="ru-RU" sz="5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700" b="1" u="sng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050203000</a:t>
                      </a:r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"Принятые авансовые денежные обязательства";</a:t>
                      </a:r>
                    </a:p>
                    <a:p>
                      <a:r>
                        <a:rPr lang="ru-RU" sz="700" b="1" u="sng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050204000</a:t>
                      </a:r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"Авансовые денежные обязательства к исполнению";</a:t>
                      </a:r>
                    </a:p>
                    <a:p>
                      <a:r>
                        <a:rPr lang="ru-RU" sz="700" b="1" u="sng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050205000</a:t>
                      </a:r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"Исполненные денежные обязательства".";</a:t>
                      </a:r>
                    </a:p>
                    <a:p>
                      <a:endParaRPr lang="ru-RU" sz="7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7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811">
                <a:tc>
                  <a:txBody>
                    <a:bodyPr/>
                    <a:lstStyle/>
                    <a:p>
                      <a:pPr algn="l"/>
                      <a:endParaRPr lang="ru-RU" altLang="ru-RU" sz="500" b="1" dirty="0">
                        <a:solidFill>
                          <a:schemeClr val="tx1"/>
                        </a:solidFill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 flipH="1">
            <a:off x="5473700" y="299402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/>
              <a:t>3</a:t>
            </a:r>
            <a:endParaRPr lang="ru-RU" sz="1000" b="1" dirty="0" smtClean="0"/>
          </a:p>
          <a:p>
            <a:pPr algn="r"/>
            <a:endParaRPr lang="ru-RU" sz="8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6350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10800000" flipH="1" flipV="1">
            <a:off x="3130586" y="-19927"/>
            <a:ext cx="2635214" cy="344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7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endParaRPr lang="ru-RU" altLang="ru-RU" sz="7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8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Учет бюджетных и денежных обязательств </a:t>
            </a:r>
            <a:endParaRPr lang="ru-RU" altLang="ru-RU" sz="8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ru-RU" altLang="ru-RU" sz="8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ru-RU" sz="800" dirty="0"/>
          </a:p>
        </p:txBody>
      </p:sp>
      <p:sp>
        <p:nvSpPr>
          <p:cNvPr id="16" name="object 9"/>
          <p:cNvSpPr/>
          <p:nvPr/>
        </p:nvSpPr>
        <p:spPr>
          <a:xfrm>
            <a:off x="4588777" y="177447"/>
            <a:ext cx="1240523" cy="2752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34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 flipH="1">
            <a:off x="5473700" y="299402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/>
              <a:t>3</a:t>
            </a:r>
            <a:endParaRPr lang="ru-RU" sz="1000" b="1" dirty="0" smtClean="0"/>
          </a:p>
          <a:p>
            <a:pPr algn="r"/>
            <a:endParaRPr lang="ru-RU" sz="8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6350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10800000" flipH="1" flipV="1">
            <a:off x="3130586" y="-19927"/>
            <a:ext cx="2635214" cy="344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7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endParaRPr lang="ru-RU" altLang="ru-RU" sz="7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8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Бухгалтерские проводки по бюджетным и денежным обязательствам </a:t>
            </a:r>
            <a:endParaRPr lang="ru-RU" altLang="ru-RU" sz="8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ru-RU" altLang="ru-RU" sz="8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ru-RU" sz="800" dirty="0"/>
          </a:p>
        </p:txBody>
      </p:sp>
      <p:sp>
        <p:nvSpPr>
          <p:cNvPr id="16" name="object 9"/>
          <p:cNvSpPr/>
          <p:nvPr/>
        </p:nvSpPr>
        <p:spPr>
          <a:xfrm>
            <a:off x="4588777" y="177447"/>
            <a:ext cx="1240523" cy="2752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6202320"/>
              </p:ext>
            </p:extLst>
          </p:nvPr>
        </p:nvGraphicFramePr>
        <p:xfrm>
          <a:off x="228599" y="450218"/>
          <a:ext cx="5245101" cy="2671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2099"/>
                <a:gridCol w="496501"/>
                <a:gridCol w="496501"/>
              </a:tblGrid>
              <a:tr h="77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Наименование операции</a:t>
                      </a: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 smtClean="0">
                          <a:effectLst/>
                        </a:rPr>
                        <a:t>Дт</a:t>
                      </a: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 smtClean="0">
                          <a:effectLst/>
                        </a:rPr>
                        <a:t>Кт</a:t>
                      </a: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</a:tr>
              <a:tr h="77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r>
                        <a:rPr lang="ru-RU" sz="500" dirty="0" smtClean="0">
                          <a:solidFill>
                            <a:srgbClr val="FFFF00"/>
                          </a:solidFill>
                          <a:effectLst/>
                        </a:rPr>
                        <a:t>Операции по денежным обязательствам:</a:t>
                      </a:r>
                      <a:endParaRPr lang="ru-RU" sz="5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b"/>
                </a:tc>
              </a:tr>
              <a:tr h="1137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Постановка на учет денежных обязательств по уплате получателями средств бюджета авансовых </a:t>
                      </a:r>
                      <a:r>
                        <a:rPr lang="ru-RU" sz="500" dirty="0" smtClean="0">
                          <a:effectLst/>
                        </a:rPr>
                        <a:t>платежей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50213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50214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</a:tr>
              <a:tr h="772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Постановка на учет денежных обязательств получателей средств </a:t>
                      </a:r>
                      <a:r>
                        <a:rPr lang="ru-RU" sz="500" dirty="0" smtClean="0">
                          <a:effectLst/>
                        </a:rPr>
                        <a:t>бюджета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50211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50212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</a:tr>
              <a:tr h="77282">
                <a:tc>
                  <a:txBody>
                    <a:bodyPr/>
                    <a:lstStyle/>
                    <a:p>
                      <a:pPr marL="0" marR="0" indent="0" algn="ctr" defTabSz="43242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r>
                        <a:rPr lang="ru-RU" sz="500" dirty="0" smtClean="0">
                          <a:solidFill>
                            <a:srgbClr val="FFFF00"/>
                          </a:solidFill>
                          <a:effectLst/>
                        </a:rPr>
                        <a:t>Операции по бюджетным обязательствам:</a:t>
                      </a:r>
                      <a:endParaRPr lang="ru-RU" sz="500" dirty="0" smtClean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</a:tr>
              <a:tr h="1706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Постановка на учет принимаемых бюджетных обязательств при определении поставщиков (подрядчиков, исполнителей) с использованием конкурентных способов в пределах доведенных ЛБО. Текущий финансовый </a:t>
                      </a:r>
                      <a:r>
                        <a:rPr lang="ru-RU" sz="500" dirty="0" smtClean="0">
                          <a:effectLst/>
                        </a:rPr>
                        <a:t>год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50113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50217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</a:tr>
              <a:tr h="1706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Постановка на учет принятых бюджетных обязательств без проведения процедуры определения поставщиков (подрядчиков, исполнителей) с использованием конкурентных способов в пределах доведенных ЛБО. Первый год, следующий за </a:t>
                      </a:r>
                      <a:r>
                        <a:rPr lang="ru-RU" sz="500" dirty="0" smtClean="0">
                          <a:effectLst/>
                        </a:rPr>
                        <a:t>текущим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50123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50221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</a:tr>
              <a:tr h="1706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Постановка на учет принимаемых бюджетных обязательств при определении поставщиков (подрядчиков, исполнителей) с использованием конкурентных способов в пределах доведенных ЛБО. Первый год, следующий за текущим (очередной финансовый год</a:t>
                      </a:r>
                      <a:r>
                        <a:rPr lang="ru-RU" sz="500" dirty="0" smtClean="0">
                          <a:effectLst/>
                        </a:rPr>
                        <a:t>)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50123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50227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</a:tr>
              <a:tr h="1706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Постановка на учет принимаемых бюджетных обязательств при определении поставщиков (подрядчиков, исполнителей) с использованием конкурентных способов в пределах доведенных ЛБО. Второй год, следующий за </a:t>
                      </a:r>
                      <a:r>
                        <a:rPr lang="ru-RU" sz="500" dirty="0" smtClean="0">
                          <a:effectLst/>
                        </a:rPr>
                        <a:t>текущим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50133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50237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</a:tr>
              <a:tr h="1706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Постановка на учет принятых бюджетных обязательств без проведения процедуры определения поставщиков (подрядчиков, исполнителей) с использованием конкурентных способов в пределах доведенных ЛБО. Текущий финансовый </a:t>
                      </a:r>
                      <a:r>
                        <a:rPr lang="ru-RU" sz="500" dirty="0" smtClean="0">
                          <a:effectLst/>
                        </a:rPr>
                        <a:t>год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50113 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50211 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</a:tr>
              <a:tr h="170639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rgbClr val="FFFF00"/>
                          </a:solidFill>
                        </a:rPr>
                        <a:t>Зачет бюджетных обязательств</a:t>
                      </a:r>
                      <a:r>
                        <a:rPr lang="ru-RU" sz="500" baseline="0" dirty="0" smtClean="0">
                          <a:solidFill>
                            <a:srgbClr val="FFFF00"/>
                          </a:solidFill>
                        </a:rPr>
                        <a:t> текущего финансового года</a:t>
                      </a:r>
                      <a:endParaRPr lang="ru-RU" sz="500" dirty="0">
                        <a:solidFill>
                          <a:srgbClr val="FFFF00"/>
                        </a:solidFill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6849" marR="26849" marT="0" marB="0" anchor="ctr"/>
                </a:tc>
              </a:tr>
              <a:tr h="772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Исполнение </a:t>
                      </a:r>
                      <a:r>
                        <a:rPr lang="ru-RU" sz="500" dirty="0">
                          <a:effectLst/>
                        </a:rPr>
                        <a:t>контрагентами, юридическими, физическими лицами, иными публично-правовыми образованиями и подотчетными лицами обязательства по уплаченным получателями средств бюджета авансовым </a:t>
                      </a:r>
                      <a:r>
                        <a:rPr lang="ru-RU" sz="500" dirty="0" smtClean="0">
                          <a:effectLst/>
                        </a:rPr>
                        <a:t>платежам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50212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50213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</a:tr>
              <a:tr h="77282">
                <a:tc>
                  <a:txBody>
                    <a:bodyPr/>
                    <a:lstStyle/>
                    <a:p>
                      <a:pPr marL="0" marR="0" indent="0" algn="ctr" defTabSz="43242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r>
                        <a:rPr lang="ru-RU" sz="500" dirty="0" smtClean="0">
                          <a:solidFill>
                            <a:srgbClr val="FFFF00"/>
                          </a:solidFill>
                          <a:effectLst/>
                        </a:rPr>
                        <a:t>Операции по бюджетным обязательствам:</a:t>
                      </a:r>
                      <a:endParaRPr lang="ru-RU" sz="500" dirty="0" smtClean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</a:tr>
              <a:tr h="1706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Постановка на учет принятых бюджетных обязательств по контрактам, заключенным с применением конкурентных способов определения поставщиков (подрядчиков, исполнителей). Текущий финансовый год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50217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50211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</a:tr>
              <a:tr h="77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r>
                        <a:rPr lang="ru-RU" sz="500" dirty="0" smtClean="0">
                          <a:solidFill>
                            <a:srgbClr val="FFFF00"/>
                          </a:solidFill>
                          <a:effectLst/>
                        </a:rPr>
                        <a:t>Исполнение</a:t>
                      </a:r>
                      <a:r>
                        <a:rPr lang="ru-RU" sz="500" baseline="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ru-RU" sz="500" dirty="0" smtClean="0">
                          <a:solidFill>
                            <a:srgbClr val="FFFF00"/>
                          </a:solidFill>
                          <a:effectLst/>
                        </a:rPr>
                        <a:t>денежных</a:t>
                      </a:r>
                      <a:r>
                        <a:rPr lang="ru-RU" sz="500" baseline="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ru-RU" sz="500" dirty="0" smtClean="0">
                          <a:solidFill>
                            <a:srgbClr val="FFFF00"/>
                          </a:solidFill>
                          <a:effectLst/>
                        </a:rPr>
                        <a:t>обязательств: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</a:tr>
              <a:tr h="1137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Исполнение денежных обязательств получателей средств бюджета. Текущий финансовый </a:t>
                      </a:r>
                      <a:r>
                        <a:rPr lang="ru-RU" sz="500" dirty="0" smtClean="0">
                          <a:effectLst/>
                        </a:rPr>
                        <a:t>год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50212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50215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</a:tr>
              <a:tr h="1137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Исполнение денежных обязательств по уплате получателями средств бюджета авансовых платежей. Текущий финансовый </a:t>
                      </a:r>
                      <a:r>
                        <a:rPr lang="ru-RU" sz="500" dirty="0" smtClean="0">
                          <a:effectLst/>
                        </a:rPr>
                        <a:t>год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50214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50215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</a:tr>
              <a:tr h="56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9" marR="26849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45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0" y="295326"/>
            <a:ext cx="5765800" cy="8858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296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12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H="1" flipV="1">
            <a:off x="3013934" y="5402"/>
            <a:ext cx="2638383" cy="344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Ведомость учета  БО и ДО ф.0531444 </a:t>
            </a:r>
            <a:endParaRPr lang="ru-RU" sz="8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825501" y="1165225"/>
            <a:ext cx="2136849" cy="6225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010034" y="1165225"/>
            <a:ext cx="1926769" cy="781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069591" y="1165225"/>
            <a:ext cx="1867212" cy="9308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926152" y="1165225"/>
            <a:ext cx="2010651" cy="12702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997463" y="1165225"/>
            <a:ext cx="1964887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009521" y="1165225"/>
            <a:ext cx="1927282" cy="1560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Рисунок 23"/>
          <p:cNvPicPr/>
          <p:nvPr/>
        </p:nvPicPr>
        <p:blipFill rotWithShape="1">
          <a:blip r:embed="rId5"/>
          <a:srcRect l="13592" t="19495" r="1104" b="22431"/>
          <a:stretch/>
        </p:blipFill>
        <p:spPr>
          <a:xfrm>
            <a:off x="127000" y="936625"/>
            <a:ext cx="5525317" cy="224524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flipH="1">
            <a:off x="5473700" y="299402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5</a:t>
            </a:r>
          </a:p>
          <a:p>
            <a:pPr algn="r"/>
            <a:endParaRPr lang="ru-RU" sz="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7975" y="473641"/>
            <a:ext cx="5199670" cy="462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Аналитический учет бюджетных и денежных обязательств ведется в «Ведомости </a:t>
            </a:r>
            <a:r>
              <a:rPr lang="ru-RU" sz="800" b="1" dirty="0"/>
              <a:t>учета операций с бюджетными и денежными обязательствами получателей бюджетных средств и администраторов источников финансирования дефицита </a:t>
            </a:r>
            <a:r>
              <a:rPr lang="ru-RU" sz="800" b="1" dirty="0" smtClean="0"/>
              <a:t>бюджетов» ф.0531444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xmlns="" val="22493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07975" y="473641"/>
            <a:ext cx="5199670" cy="462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err="1" smtClean="0"/>
              <a:t>юджетов</a:t>
            </a:r>
            <a:r>
              <a:rPr lang="ru-RU" sz="800" b="1" dirty="0" smtClean="0"/>
              <a:t>» ф.0531444</a:t>
            </a:r>
            <a:endParaRPr lang="ru-RU" sz="800" b="1" dirty="0"/>
          </a:p>
        </p:txBody>
      </p:sp>
      <p:pic>
        <p:nvPicPr>
          <p:cNvPr id="25" name="Рисунок 24"/>
          <p:cNvPicPr/>
          <p:nvPr/>
        </p:nvPicPr>
        <p:blipFill rotWithShape="1">
          <a:blip r:embed="rId3"/>
          <a:srcRect l="14521" t="20046" r="1492" b="14037"/>
          <a:stretch/>
        </p:blipFill>
        <p:spPr>
          <a:xfrm>
            <a:off x="74612" y="897454"/>
            <a:ext cx="5167312" cy="2281237"/>
          </a:xfrm>
          <a:prstGeom prst="rect">
            <a:avLst/>
          </a:prstGeom>
        </p:spPr>
      </p:pic>
      <p:sp>
        <p:nvSpPr>
          <p:cNvPr id="26" name="object 2"/>
          <p:cNvSpPr/>
          <p:nvPr/>
        </p:nvSpPr>
        <p:spPr>
          <a:xfrm flipV="1">
            <a:off x="0" y="295326"/>
            <a:ext cx="5765800" cy="8858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2960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12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H="1" flipV="1">
            <a:off x="3013934" y="5402"/>
            <a:ext cx="2638383" cy="344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Сверка Ведомости учета  БО и ДО (ф.0531444) с данными Главной книги (ф. 0504072) </a:t>
            </a:r>
            <a:endParaRPr lang="ru-RU" sz="8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5473700" y="299402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6</a:t>
            </a:r>
          </a:p>
          <a:p>
            <a:pPr algn="r"/>
            <a:endParaRPr lang="ru-RU" sz="800" b="1" dirty="0"/>
          </a:p>
        </p:txBody>
      </p:sp>
      <p:pic>
        <p:nvPicPr>
          <p:cNvPr id="31" name="Рисунок 30"/>
          <p:cNvPicPr/>
          <p:nvPr/>
        </p:nvPicPr>
        <p:blipFill rotWithShape="1">
          <a:blip r:embed="rId5"/>
          <a:srcRect l="14831" t="43028" r="8767" b="37989"/>
          <a:stretch/>
        </p:blipFill>
        <p:spPr>
          <a:xfrm>
            <a:off x="705620" y="601202"/>
            <a:ext cx="4882380" cy="1008806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2273300" y="860425"/>
            <a:ext cx="1524000" cy="2209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340100" y="936625"/>
            <a:ext cx="304800" cy="213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025900" y="1012825"/>
            <a:ext cx="76200" cy="2057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025900" y="1105605"/>
            <a:ext cx="990600" cy="19646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416300" y="784225"/>
            <a:ext cx="1723433" cy="15662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2404688" y="1190441"/>
            <a:ext cx="2677758" cy="11177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2269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39700" y="397441"/>
            <a:ext cx="5199670" cy="462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b="1" dirty="0"/>
          </a:p>
        </p:txBody>
      </p:sp>
      <p:pic>
        <p:nvPicPr>
          <p:cNvPr id="27" name="Рисунок 26"/>
          <p:cNvPicPr/>
          <p:nvPr/>
        </p:nvPicPr>
        <p:blipFill rotWithShape="1">
          <a:blip r:embed="rId3"/>
          <a:srcRect r="70482" b="44496"/>
          <a:stretch/>
        </p:blipFill>
        <p:spPr>
          <a:xfrm>
            <a:off x="4217317" y="479425"/>
            <a:ext cx="1548483" cy="2514600"/>
          </a:xfrm>
          <a:prstGeom prst="rect">
            <a:avLst/>
          </a:prstGeom>
        </p:spPr>
      </p:pic>
      <p:sp>
        <p:nvSpPr>
          <p:cNvPr id="26" name="object 2"/>
          <p:cNvSpPr/>
          <p:nvPr/>
        </p:nvSpPr>
        <p:spPr>
          <a:xfrm flipV="1">
            <a:off x="0" y="295326"/>
            <a:ext cx="5765800" cy="8858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2960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12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H="1" flipV="1">
            <a:off x="3013934" y="5402"/>
            <a:ext cx="2638383" cy="344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Сверка по проведенным </a:t>
            </a:r>
            <a:r>
              <a:rPr lang="ru-RU" sz="800" dirty="0" err="1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бух.проводкам</a:t>
            </a:r>
            <a:r>
              <a:rPr lang="ru-RU" sz="8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 и ДО с первичными учетными документами </a:t>
            </a:r>
            <a:endParaRPr lang="ru-RU" sz="8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5473700" y="299402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/>
              <a:t>7</a:t>
            </a:r>
            <a:endParaRPr lang="ru-RU" sz="1000" b="1" dirty="0" smtClean="0"/>
          </a:p>
          <a:p>
            <a:pPr algn="r"/>
            <a:endParaRPr lang="ru-RU" sz="800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273300" y="860425"/>
            <a:ext cx="1524000" cy="2209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340100" y="936625"/>
            <a:ext cx="304800" cy="213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025900" y="1012825"/>
            <a:ext cx="76200" cy="2057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217317" y="1965325"/>
            <a:ext cx="570583" cy="419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178301" y="936625"/>
            <a:ext cx="533399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/>
          <p:nvPr/>
        </p:nvPicPr>
        <p:blipFill rotWithShape="1">
          <a:blip r:embed="rId5"/>
          <a:srcRect l="12896" t="18118" r="13318" b="9220"/>
          <a:stretch/>
        </p:blipFill>
        <p:spPr>
          <a:xfrm>
            <a:off x="139700" y="577847"/>
            <a:ext cx="4077617" cy="2514601"/>
          </a:xfrm>
          <a:prstGeom prst="rect">
            <a:avLst/>
          </a:prstGeom>
        </p:spPr>
      </p:pic>
      <p:sp>
        <p:nvSpPr>
          <p:cNvPr id="3" name="Правая фигурная скобка 2"/>
          <p:cNvSpPr/>
          <p:nvPr/>
        </p:nvSpPr>
        <p:spPr>
          <a:xfrm>
            <a:off x="3198812" y="1262530"/>
            <a:ext cx="304800" cy="304800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авая фигурная скобка 23"/>
          <p:cNvSpPr/>
          <p:nvPr/>
        </p:nvSpPr>
        <p:spPr>
          <a:xfrm>
            <a:off x="3208579" y="1730373"/>
            <a:ext cx="304800" cy="990601"/>
          </a:xfrm>
          <a:prstGeom prst="rightBrace">
            <a:avLst>
              <a:gd name="adj1" fmla="val 8333"/>
              <a:gd name="adj2" fmla="val 2115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085704" y="577847"/>
            <a:ext cx="2566613" cy="233364"/>
          </a:xfrm>
          <a:prstGeom prst="round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800" b="1" dirty="0" smtClean="0"/>
              <a:t>Сведения о денежных обязательствах</a:t>
            </a:r>
            <a:endParaRPr lang="ru-RU" sz="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135687" y="2859084"/>
            <a:ext cx="2566613" cy="233364"/>
          </a:xfrm>
          <a:prstGeom prst="round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800" b="1" dirty="0" smtClean="0"/>
              <a:t>Сведения о бюджетных обязательствах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xmlns="" val="238667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/>
          <p:nvPr/>
        </p:nvPicPr>
        <p:blipFill rotWithShape="1">
          <a:blip r:embed="rId3"/>
          <a:srcRect l="14521" t="18119" r="19037" b="25046"/>
          <a:stretch/>
        </p:blipFill>
        <p:spPr>
          <a:xfrm>
            <a:off x="150812" y="417512"/>
            <a:ext cx="5551488" cy="1966913"/>
          </a:xfrm>
          <a:prstGeom prst="rect">
            <a:avLst/>
          </a:prstGeom>
        </p:spPr>
      </p:pic>
      <p:sp>
        <p:nvSpPr>
          <p:cNvPr id="26" name="object 2"/>
          <p:cNvSpPr/>
          <p:nvPr/>
        </p:nvSpPr>
        <p:spPr>
          <a:xfrm flipV="1">
            <a:off x="0" y="295326"/>
            <a:ext cx="5765800" cy="8858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2960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12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H="1" flipV="1">
            <a:off x="3013934" y="5402"/>
            <a:ext cx="2638383" cy="344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Сверка ежемесячно </a:t>
            </a:r>
          </a:p>
          <a:p>
            <a:pPr algn="ctr">
              <a:defRPr/>
            </a:pPr>
            <a:r>
              <a:rPr lang="ru-RU" sz="8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«Отчет о БО и ДО» (ф.0503129) </a:t>
            </a:r>
          </a:p>
          <a:p>
            <a:pPr algn="ctr">
              <a:defRPr/>
            </a:pPr>
            <a:r>
              <a:rPr lang="ru-RU" sz="8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данными Главной книги (ф.0504072) </a:t>
            </a:r>
            <a:endParaRPr lang="ru-RU" sz="8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217317" y="1965325"/>
            <a:ext cx="570583" cy="419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Правая фигурная скобка 23"/>
          <p:cNvSpPr/>
          <p:nvPr/>
        </p:nvSpPr>
        <p:spPr>
          <a:xfrm>
            <a:off x="3208579" y="1730373"/>
            <a:ext cx="304800" cy="990601"/>
          </a:xfrm>
          <a:prstGeom prst="rightBrace">
            <a:avLst>
              <a:gd name="adj1" fmla="val 8333"/>
              <a:gd name="adj2" fmla="val 2115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/>
          <p:nvPr/>
        </p:nvPicPr>
        <p:blipFill rotWithShape="1">
          <a:blip r:embed="rId5"/>
          <a:srcRect l="14599" t="18394" r="11709" b="40092"/>
          <a:stretch/>
        </p:blipFill>
        <p:spPr>
          <a:xfrm>
            <a:off x="84136" y="1677589"/>
            <a:ext cx="5588817" cy="14866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flipH="1">
            <a:off x="5473700" y="299402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8</a:t>
            </a:r>
          </a:p>
          <a:p>
            <a:pPr algn="r"/>
            <a:endParaRPr lang="ru-RU" sz="800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730500" y="1317625"/>
            <a:ext cx="1447801" cy="647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197100" y="1317625"/>
            <a:ext cx="2020217" cy="16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092700" y="1317625"/>
            <a:ext cx="24667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02608" y="1622425"/>
            <a:ext cx="513892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5283200" y="1546225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5339370" y="16256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273300" y="1546225"/>
            <a:ext cx="18288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273300" y="1622425"/>
            <a:ext cx="18288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2675179" y="1470025"/>
            <a:ext cx="1426921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2675179" y="1589087"/>
            <a:ext cx="1371600" cy="5365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4559300" y="2003425"/>
            <a:ext cx="3810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4749800" y="2003425"/>
            <a:ext cx="3429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4502608" y="1317625"/>
            <a:ext cx="437692" cy="3238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>
            <a:off x="4559300" y="1515664"/>
            <a:ext cx="409346" cy="4877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>
            <a:off x="4763973" y="1597619"/>
            <a:ext cx="328727" cy="4058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2" name="Скругленный прямоугольник 71"/>
          <p:cNvSpPr/>
          <p:nvPr/>
        </p:nvSpPr>
        <p:spPr>
          <a:xfrm>
            <a:off x="150812" y="1812925"/>
            <a:ext cx="1676400" cy="762000"/>
          </a:xfrm>
          <a:prstGeom prst="round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 smtClean="0"/>
              <a:t>Ф.0503129 = ф.0504072</a:t>
            </a:r>
          </a:p>
          <a:p>
            <a:r>
              <a:rPr lang="ru-RU" sz="800" b="1" dirty="0" smtClean="0"/>
              <a:t>гр.4= </a:t>
            </a:r>
            <a:r>
              <a:rPr lang="ru-RU" sz="800" b="1" dirty="0" err="1" smtClean="0"/>
              <a:t>Кт</a:t>
            </a:r>
            <a:r>
              <a:rPr lang="ru-RU" sz="800" b="1" dirty="0" smtClean="0"/>
              <a:t> оборот 1.50313</a:t>
            </a:r>
          </a:p>
          <a:p>
            <a:r>
              <a:rPr lang="ru-RU" sz="800" b="1" dirty="0" smtClean="0"/>
              <a:t>гр.5= </a:t>
            </a:r>
            <a:r>
              <a:rPr lang="ru-RU" sz="800" b="1" dirty="0" err="1"/>
              <a:t>Кт</a:t>
            </a:r>
            <a:r>
              <a:rPr lang="ru-RU" sz="800" b="1" dirty="0"/>
              <a:t> оборот </a:t>
            </a:r>
            <a:r>
              <a:rPr lang="ru-RU" sz="800" b="1" dirty="0" smtClean="0"/>
              <a:t>1.50113</a:t>
            </a:r>
            <a:endParaRPr lang="ru-RU" sz="800" b="1" dirty="0"/>
          </a:p>
          <a:p>
            <a:r>
              <a:rPr lang="ru-RU" sz="800" b="1" dirty="0" smtClean="0"/>
              <a:t>гр.12= </a:t>
            </a:r>
            <a:r>
              <a:rPr lang="ru-RU" sz="800" b="1" dirty="0" err="1" smtClean="0"/>
              <a:t>Кт</a:t>
            </a:r>
            <a:r>
              <a:rPr lang="ru-RU" sz="800" b="1" dirty="0" smtClean="0"/>
              <a:t> остаток 1.50313</a:t>
            </a:r>
          </a:p>
          <a:p>
            <a:r>
              <a:rPr lang="ru-RU" sz="800" b="1" dirty="0"/>
              <a:t>гр.12= </a:t>
            </a:r>
            <a:r>
              <a:rPr lang="ru-RU" sz="800" b="1" dirty="0" err="1"/>
              <a:t>Кт</a:t>
            </a:r>
            <a:r>
              <a:rPr lang="ru-RU" sz="800" b="1" dirty="0"/>
              <a:t> остаток </a:t>
            </a:r>
            <a:r>
              <a:rPr lang="ru-RU" sz="800" b="1" dirty="0" smtClean="0"/>
              <a:t>1.50113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xmlns="" val="338637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17413</TotalTime>
  <Words>948</Words>
  <Application>Microsoft Office PowerPoint</Application>
  <PresentationFormat>Произвольный</PresentationFormat>
  <Paragraphs>181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obu14</cp:lastModifiedBy>
  <cp:revision>276</cp:revision>
  <dcterms:created xsi:type="dcterms:W3CDTF">2019-07-31T16:47:50Z</dcterms:created>
  <dcterms:modified xsi:type="dcterms:W3CDTF">2021-10-29T04:53:16Z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